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87" r:id="rId4"/>
    <p:sldMasterId id="2147483690" r:id="rId5"/>
  </p:sldMasterIdLst>
  <p:notesMasterIdLst>
    <p:notesMasterId r:id="rId26"/>
  </p:notesMasterIdLst>
  <p:sldIdLst>
    <p:sldId id="273" r:id="rId6"/>
    <p:sldId id="260" r:id="rId7"/>
    <p:sldId id="286" r:id="rId8"/>
    <p:sldId id="265" r:id="rId9"/>
    <p:sldId id="264" r:id="rId10"/>
    <p:sldId id="274" r:id="rId11"/>
    <p:sldId id="288" r:id="rId12"/>
    <p:sldId id="256" r:id="rId13"/>
    <p:sldId id="282" r:id="rId14"/>
    <p:sldId id="283" r:id="rId15"/>
    <p:sldId id="285" r:id="rId16"/>
    <p:sldId id="284" r:id="rId17"/>
    <p:sldId id="257" r:id="rId18"/>
    <p:sldId id="295" r:id="rId19"/>
    <p:sldId id="290" r:id="rId20"/>
    <p:sldId id="291" r:id="rId21"/>
    <p:sldId id="292" r:id="rId22"/>
    <p:sldId id="293" r:id="rId23"/>
    <p:sldId id="258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A535B-AB65-40D2-AE91-7B640D2EBD1A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7A2A6-534E-4748-950C-5EB5E6355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64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2D891F-AE80-42E7-9516-55CE067F616A}" type="slidenum">
              <a:rPr lang="ru-RU" altLang="ru-RU">
                <a:solidFill>
                  <a:prstClr val="white"/>
                </a:solidFill>
              </a:rPr>
              <a:pPr/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60D3-FAAD-4741-B3E2-2375423CE4EC}" type="slidenum">
              <a:rPr lang="ru-RU" altLang="ru-RU">
                <a:solidFill>
                  <a:prstClr val="white"/>
                </a:solidFill>
              </a:rPr>
              <a:pPr/>
              <a:t>13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5C9-A9FC-4537-B020-FECC5E162CB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3D81-58B5-496C-A8C2-D656061A62D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48D-FE96-4044-911F-586F4A5494F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F7E1-CB57-4964-AEEF-DFF3D0F03BB6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809F-282C-42F2-AB37-A6C476996DF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B894-6842-4A76-A3EB-D8098C93207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486E-5305-4B39-8174-5649C0A81E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3529-739A-4174-BA0C-4F65E54DA92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51BD-0159-4879-B88A-EA93A56CB8E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64FF-88CB-4AE3-9AFD-A792BBAE567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E762-BAF8-49CA-B541-CBE9D4464B0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00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70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66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293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4180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49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prstClr val="black"/>
                </a:solidFill>
                <a:latin typeface="Blackadder ITC" pitchFamily="82" charset="0"/>
              </a:rPr>
              <a:t>ProPowerPoint.Ru</a:t>
            </a:r>
            <a:endParaRPr lang="ru-RU" sz="1600" smtClean="0">
              <a:solidFill>
                <a:prstClr val="black"/>
              </a:solidFill>
              <a:latin typeface="English157C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0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prstClr val="black"/>
                </a:solidFill>
                <a:latin typeface="Blackadder ITC" pitchFamily="82" charset="0"/>
              </a:rPr>
              <a:t>ProPowerPoint.Ru</a:t>
            </a:r>
            <a:endParaRPr lang="ru-RU" sz="1600" smtClean="0">
              <a:solidFill>
                <a:prstClr val="black"/>
              </a:solidFill>
              <a:latin typeface="English157C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5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prstClr val="black"/>
                </a:solidFill>
                <a:latin typeface="Blackadder ITC" pitchFamily="82" charset="0"/>
              </a:rPr>
              <a:t>ProPowerPoint.Ru</a:t>
            </a:r>
            <a:endParaRPr lang="ru-RU" sz="1600" smtClean="0">
              <a:solidFill>
                <a:prstClr val="black"/>
              </a:solidFill>
              <a:latin typeface="English157C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7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468560" y="0"/>
            <a:ext cx="712879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Методы формирования </a:t>
            </a:r>
          </a:p>
          <a:p>
            <a:pPr algn="ctr"/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элементарных </a:t>
            </a:r>
          </a:p>
          <a:p>
            <a:pPr algn="ctr"/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математических представлений </a:t>
            </a:r>
            <a:b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ходе НОД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435769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</a:t>
            </a:r>
          </a:p>
          <a:p>
            <a:pPr algn="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Коковина Антонина Денисовна,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28652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МДБОУ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№9 «Елочка»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2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138E5-AB56-4975-A545-F06FF7F7F3D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8611" name="Рисунок 2" descr="сосчитай-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85750"/>
            <a:ext cx="6953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2214563" y="5429250"/>
            <a:ext cx="4929187" cy="120015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«Математические мешочки»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6616D-D161-4C4C-A9BC-018B8CF0656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4755" name="Рисунок 2" descr="DSCN1132.JPG"/>
          <p:cNvPicPr>
            <a:picLocks noChangeAspect="1"/>
          </p:cNvPicPr>
          <p:nvPr/>
        </p:nvPicPr>
        <p:blipFill>
          <a:blip r:embed="rId2" cstate="print"/>
          <a:srcRect t="6535" r="1961"/>
          <a:stretch>
            <a:fillRect/>
          </a:stretch>
        </p:blipFill>
        <p:spPr bwMode="auto">
          <a:xfrm>
            <a:off x="1000125" y="285750"/>
            <a:ext cx="714375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2214563" y="5429250"/>
            <a:ext cx="4929187" cy="120015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«Считаем с прищепками»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ЭМП РМО 8 февраля 2017 г\P2072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6794402" cy="509600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ЭМП РМО 8 февраля 2017 г\P2072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824" y="1124744"/>
            <a:ext cx="7118438" cy="53390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74759" y="2291270"/>
            <a:ext cx="4928665" cy="223224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формированию элементарных математических представлений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5157192"/>
            <a:ext cx="3312368" cy="115212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ru-RU" sz="2400" b="1" kern="0" cap="all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kern="0" cap="all" dirty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ориентировку в пространстве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4777" y="620688"/>
            <a:ext cx="4032448" cy="108012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ru-RU" sz="2400" b="1" kern="0" cap="all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Игры </a:t>
            </a:r>
            <a:r>
              <a:rPr lang="ru-RU" sz="2400" b="1" kern="0" cap="all" dirty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на количество и счет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620688"/>
            <a:ext cx="3312368" cy="108012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ru-RU" sz="2400" b="1" kern="0" cap="all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kern="0" cap="all" dirty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величину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4725" y="5157192"/>
            <a:ext cx="3802584" cy="115212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ru-RU" sz="2400" b="1" kern="0" cap="all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Игры </a:t>
            </a:r>
            <a:r>
              <a:rPr lang="ru-RU" sz="2400" b="1" kern="0" cap="all" dirty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с геометрическими фигурами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4203038">
            <a:off x="2304784" y="2028164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7835544">
            <a:off x="7003805" y="1995458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7395210">
            <a:off x="2393694" y="4390805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775668">
            <a:off x="6708877" y="4465903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66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5155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Наглядные и словесные методы 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1547664" y="980728"/>
            <a:ext cx="2232248" cy="100811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Показ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88024" y="1268760"/>
            <a:ext cx="4032448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Моделирование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2276872"/>
            <a:ext cx="4032448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Инструкция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60032" y="3356992"/>
            <a:ext cx="4032448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Пояснения, разъяснения, указания.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15616" y="4293096"/>
            <a:ext cx="4032448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Вопросы к детям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6016" y="5157192"/>
            <a:ext cx="4032448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Контроль и оценка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539552" y="1772816"/>
            <a:ext cx="3851276" cy="23749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1979712" y="476672"/>
            <a:ext cx="38957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ВОПРОСЫ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68114" y="1915692"/>
            <a:ext cx="4071934" cy="236988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Репродуктивно-мнемонические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(Сколько? Что это такое? Как называется эта фигура? Чем отличается квадрат от треугольника?)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4499992" y="1700808"/>
            <a:ext cx="4286280" cy="23749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3275856" y="4293096"/>
            <a:ext cx="5040559" cy="237626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родуктивно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познавательные </a:t>
            </a:r>
            <a:endParaRPr lang="ru-RU" sz="2000" b="1" dirty="0"/>
          </a:p>
          <a:p>
            <a:pPr algn="ctr"/>
            <a:r>
              <a:rPr lang="ru-RU" sz="2000" b="1" dirty="0"/>
              <a:t>(Что надо сделать, </a:t>
            </a:r>
          </a:p>
          <a:p>
            <a:pPr algn="ctr"/>
            <a:r>
              <a:rPr lang="ru-RU" sz="2000" b="1" dirty="0"/>
              <a:t>чтобы кружков стало по 9? </a:t>
            </a:r>
          </a:p>
          <a:p>
            <a:pPr algn="ctr"/>
            <a:r>
              <a:rPr lang="ru-RU" sz="2000" b="1" dirty="0"/>
              <a:t>Как разделить полоску на равные части?</a:t>
            </a:r>
          </a:p>
          <a:p>
            <a:pPr algn="ctr"/>
            <a:r>
              <a:rPr lang="ru-RU" sz="2000" b="1" dirty="0"/>
              <a:t> Как можно определить, </a:t>
            </a:r>
          </a:p>
          <a:p>
            <a:pPr algn="ctr"/>
            <a:r>
              <a:rPr lang="ru-RU" sz="2000" b="1" dirty="0"/>
              <a:t>который флажок в ряду красный?). 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427984" y="1772816"/>
            <a:ext cx="4500594" cy="20621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епродуктивно -познавательные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/>
              <a:t>(Сколько будет на полке кубиков, </a:t>
            </a:r>
          </a:p>
          <a:p>
            <a:pPr algn="ctr"/>
            <a:r>
              <a:rPr lang="ru-RU" sz="2000" b="1" dirty="0"/>
              <a:t>если я поставлю еще один? </a:t>
            </a:r>
          </a:p>
          <a:p>
            <a:pPr algn="ctr"/>
            <a:r>
              <a:rPr lang="ru-RU" sz="2000" b="1" dirty="0"/>
              <a:t>Какое число больше (меньше): </a:t>
            </a:r>
          </a:p>
          <a:p>
            <a:pPr algn="ctr"/>
            <a:r>
              <a:rPr lang="ru-RU" sz="2000" b="1" dirty="0"/>
              <a:t>девять или семь?)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940152" y="764704"/>
            <a:ext cx="1584325" cy="46166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КАКИЕ?</a:t>
            </a:r>
          </a:p>
        </p:txBody>
      </p:sp>
      <p:pic>
        <p:nvPicPr>
          <p:cNvPr id="53254" name="Picture 6" descr="Рисунок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41875"/>
            <a:ext cx="200023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6" grpId="0"/>
      <p:bldP spid="43017" grpId="0" animBg="1"/>
      <p:bldP spid="43018" grpId="0" animBg="1"/>
      <p:bldP spid="430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0" y="1125513"/>
            <a:ext cx="4643438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r>
              <a:rPr lang="ru-RU" sz="2400" b="1" dirty="0"/>
              <a:t>Точно, конкретно, лаконично.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1763713" y="620688"/>
            <a:ext cx="38957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ВОПРОСЫ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786446" y="634963"/>
            <a:ext cx="2714644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КАК ЗАДАВАТЬ?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0" y="1989113"/>
            <a:ext cx="4572000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r>
              <a:rPr lang="ru-RU" sz="2400" b="1" dirty="0"/>
              <a:t>Логически последовательно.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0" y="2997175"/>
            <a:ext cx="4643438" cy="7191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r>
              <a:rPr lang="ru-RU" sz="2400" b="1" dirty="0"/>
              <a:t>Разнообразие формулировок</a:t>
            </a: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4714876" y="1135029"/>
            <a:ext cx="4214810" cy="135732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Соотношение </a:t>
            </a:r>
          </a:p>
          <a:p>
            <a:pPr algn="ctr"/>
            <a:r>
              <a:rPr lang="ru-RU" sz="2400" b="1" dirty="0"/>
              <a:t>репродуктивных 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продуктивных вопросов</a:t>
            </a:r>
            <a:endParaRPr lang="ru-RU" sz="2400" b="1" dirty="0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000628" y="2635227"/>
            <a:ext cx="3922714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r>
              <a:rPr lang="ru-RU" sz="2400" b="1" dirty="0"/>
              <a:t>Необходимо и достаточно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4857752" y="3421045"/>
            <a:ext cx="4286248" cy="107157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Избегайте  </a:t>
            </a:r>
          </a:p>
          <a:p>
            <a:pPr algn="ctr"/>
            <a:r>
              <a:rPr lang="ru-RU" sz="2400" b="1" dirty="0"/>
              <a:t>подсказывающих </a:t>
            </a:r>
          </a:p>
          <a:p>
            <a:pPr algn="ctr"/>
            <a:r>
              <a:rPr lang="ru-RU" sz="2400" b="1" dirty="0"/>
              <a:t>и альтернативных вопросов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23528" y="5157192"/>
            <a:ext cx="78486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Старших дошкольников </a:t>
            </a:r>
            <a:r>
              <a:rPr lang="ru-RU" sz="2800" b="1" dirty="0" smtClean="0">
                <a:solidFill>
                  <a:srgbClr val="002060"/>
                </a:solidFill>
              </a:rPr>
              <a:t>учат формулировать </a:t>
            </a:r>
            <a:r>
              <a:rPr lang="ru-RU" sz="2800" b="1" dirty="0">
                <a:solidFill>
                  <a:srgbClr val="002060"/>
                </a:solidFill>
              </a:rPr>
              <a:t>вопросы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4" grpId="0"/>
      <p:bldP spid="440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12776"/>
            <a:ext cx="1041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19520" y="2119742"/>
            <a:ext cx="4286248" cy="108108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краткими или полными, </a:t>
            </a:r>
          </a:p>
          <a:p>
            <a:pPr algn="ctr"/>
            <a:r>
              <a:rPr lang="ru-RU" sz="2400" b="1" dirty="0"/>
              <a:t>в зависимости от </a:t>
            </a:r>
          </a:p>
          <a:p>
            <a:pPr algn="ctr"/>
            <a:r>
              <a:rPr lang="ru-RU" sz="2400" b="1" dirty="0"/>
              <a:t>характера </a:t>
            </a:r>
            <a:r>
              <a:rPr lang="ru-RU" sz="2400" b="1" dirty="0" smtClean="0"/>
              <a:t>вопроса </a:t>
            </a:r>
            <a:endParaRPr lang="ru-RU" sz="2400" b="1" dirty="0"/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83768" y="692696"/>
            <a:ext cx="38957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ответы 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12128" y="3932113"/>
            <a:ext cx="3708400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самостоятельным, </a:t>
            </a:r>
          </a:p>
          <a:p>
            <a:pPr algn="ctr"/>
            <a:r>
              <a:rPr lang="ru-RU" sz="2400" b="1" dirty="0"/>
              <a:t>осознанными 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861232" y="5485960"/>
            <a:ext cx="3708400" cy="7191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точными, ясными, </a:t>
            </a:r>
          </a:p>
          <a:p>
            <a:pPr algn="ctr"/>
            <a:r>
              <a:rPr lang="ru-RU" sz="2400" b="1" dirty="0"/>
              <a:t>достаточно громкими 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4786313" y="2684871"/>
            <a:ext cx="4173541" cy="271464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грамматически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правильными </a:t>
            </a:r>
            <a:endParaRPr lang="ru-RU" sz="2400" b="1" dirty="0"/>
          </a:p>
          <a:p>
            <a:pPr algn="ctr"/>
            <a:r>
              <a:rPr lang="ru-RU" sz="2400" b="1" dirty="0"/>
              <a:t>(соблюдение порядка слов, </a:t>
            </a:r>
          </a:p>
          <a:p>
            <a:pPr algn="ctr"/>
            <a:r>
              <a:rPr lang="ru-RU" sz="2400" b="1" dirty="0"/>
              <a:t>правил их согласования, </a:t>
            </a:r>
          </a:p>
          <a:p>
            <a:pPr algn="ctr"/>
            <a:r>
              <a:rPr lang="ru-RU" sz="2400" b="1" dirty="0"/>
              <a:t>использование</a:t>
            </a:r>
          </a:p>
          <a:p>
            <a:pPr algn="ctr"/>
            <a:r>
              <a:rPr lang="ru-RU" sz="2400" b="1" dirty="0"/>
              <a:t>специальной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терминологии</a:t>
            </a:r>
            <a:r>
              <a:rPr lang="ru-RU" sz="2400" b="1" dirty="0"/>
              <a:t>).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/>
      <p:bldP spid="45065" grpId="0" animBg="1"/>
      <p:bldP spid="45066" grpId="0" animBg="1"/>
      <p:bldP spid="450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76" y="794746"/>
            <a:ext cx="1041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14282" y="1556792"/>
            <a:ext cx="7072330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Зная типичные ошибки,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которые допускают </a:t>
            </a:r>
            <a:r>
              <a:rPr lang="ru-RU" sz="2400" b="1" dirty="0" smtClean="0">
                <a:solidFill>
                  <a:schemeClr val="tx1"/>
                </a:solidFill>
              </a:rPr>
              <a:t>дети, педагог </a:t>
            </a:r>
            <a:r>
              <a:rPr lang="ru-RU" sz="2400" b="1" dirty="0">
                <a:solidFill>
                  <a:schemeClr val="tx1"/>
                </a:solidFill>
              </a:rPr>
              <a:t>проводит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профилактическую работу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2821769" y="548680"/>
            <a:ext cx="4286280" cy="50006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fromWordArt="1">
            <a:prstTxWarp prst="textPlain">
              <a:avLst>
                <a:gd name="adj" fmla="val 50350"/>
              </a:avLst>
            </a:prstTxWarp>
          </a:bodyPr>
          <a:lstStyle/>
          <a:p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Контроль, оценка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86116" y="4357694"/>
            <a:ext cx="5422912" cy="10001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Сочетать </a:t>
            </a:r>
            <a:r>
              <a:rPr lang="ru-RU" sz="2400" b="1" dirty="0" smtClean="0">
                <a:solidFill>
                  <a:schemeClr val="tx1"/>
                </a:solidFill>
              </a:rPr>
              <a:t>контроль </a:t>
            </a:r>
            <a:r>
              <a:rPr lang="ru-RU" sz="2400" b="1" dirty="0">
                <a:solidFill>
                  <a:schemeClr val="tx1"/>
                </a:solidFill>
              </a:rPr>
              <a:t>с само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и взаимоконтролем. 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1643042" y="3068960"/>
            <a:ext cx="6643734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Обобщение делается </a:t>
            </a:r>
            <a:r>
              <a:rPr lang="ru-RU" sz="2400" b="1" dirty="0" smtClean="0"/>
              <a:t>в </a:t>
            </a:r>
            <a:r>
              <a:rPr lang="ru-RU" sz="2400" b="1" dirty="0"/>
              <a:t>конце каждой части </a:t>
            </a:r>
          </a:p>
          <a:p>
            <a:pPr algn="ctr"/>
            <a:r>
              <a:rPr lang="ru-RU" sz="2400" b="1" dirty="0"/>
              <a:t>и всего занятия. 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71472" y="5429264"/>
            <a:ext cx="7848600" cy="120032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Оценка взрослого, приучающего ориентироваться на образец, начинает сочетаться с оценкой товарищей и самооценкой.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8" grpId="0" animBg="1"/>
      <p:bldP spid="46089" grpId="0" animBg="1"/>
      <p:bldP spid="460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B081939.JPG"/>
          <p:cNvPicPr>
            <a:picLocks noChangeAspect="1"/>
          </p:cNvPicPr>
          <p:nvPr/>
        </p:nvPicPr>
        <p:blipFill>
          <a:blip r:embed="rId2" cstate="print"/>
          <a:srcRect l="12736" t="15094" r="8018"/>
          <a:stretch>
            <a:fillRect/>
          </a:stretch>
        </p:blipFill>
        <p:spPr>
          <a:xfrm>
            <a:off x="2071670" y="1071546"/>
            <a:ext cx="5793963" cy="46558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36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331429" y="2276871"/>
            <a:ext cx="5228903" cy="2520280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5157192"/>
            <a:ext cx="2376264" cy="936104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Calibri"/>
                <a:cs typeface="+mn-cs"/>
              </a:rPr>
              <a:t>словесные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8329" y="2844514"/>
            <a:ext cx="5228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формирования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2969" y="764704"/>
            <a:ext cx="2376264" cy="936104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Calibri"/>
                <a:cs typeface="+mn-cs"/>
              </a:rPr>
              <a:t>наглядные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764704"/>
            <a:ext cx="2952328" cy="936104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Calibri"/>
                <a:cs typeface="+mn-cs"/>
              </a:rPr>
              <a:t>практические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5147674"/>
            <a:ext cx="2376264" cy="936104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Calibri"/>
                <a:cs typeface="+mn-cs"/>
              </a:rPr>
              <a:t>игровые</a:t>
            </a:r>
            <a:endParaRPr kumimoji="0" lang="ru-RU" sz="2400" b="1" i="0" u="none" strike="noStrike" kern="0" cap="all" spc="0" normalizeH="0" baseline="0" noProof="0" dirty="0" smtClean="0">
              <a:ln w="9000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4203038">
            <a:off x="2304784" y="2028164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7835544">
            <a:off x="7003805" y="1995458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395210">
            <a:off x="2004545" y="4384032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775668">
            <a:off x="7109481" y="4465904"/>
            <a:ext cx="653766" cy="526212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16831"/>
            <a:ext cx="75969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/>
            <a:r>
              <a:rPr lang="ru-RU" b="1" i="1" dirty="0" smtClean="0"/>
              <a:t>«Я слышу </a:t>
            </a:r>
            <a:r>
              <a:rPr lang="ru-RU" b="1" dirty="0" smtClean="0"/>
              <a:t>— я </a:t>
            </a:r>
            <a:r>
              <a:rPr lang="ru-RU" b="1" i="1" dirty="0" smtClean="0"/>
              <a:t>забываю, </a:t>
            </a:r>
          </a:p>
          <a:p>
            <a:pPr algn="r" eaLnBrk="0" hangingPunct="0"/>
            <a:r>
              <a:rPr lang="ru-RU" b="1" i="1" dirty="0" smtClean="0"/>
              <a:t>  я вижу </a:t>
            </a:r>
            <a:r>
              <a:rPr lang="ru-RU" b="1" dirty="0" smtClean="0"/>
              <a:t>— я </a:t>
            </a:r>
            <a:r>
              <a:rPr lang="ru-RU" b="1" i="1" dirty="0" smtClean="0"/>
              <a:t>запоминаю, </a:t>
            </a:r>
          </a:p>
          <a:p>
            <a:pPr algn="r" eaLnBrk="0" hangingPunct="0"/>
            <a:r>
              <a:rPr lang="ru-RU" b="1" dirty="0" smtClean="0"/>
              <a:t>  я </a:t>
            </a:r>
            <a:r>
              <a:rPr lang="ru-RU" b="1" i="1" dirty="0" smtClean="0"/>
              <a:t>делаю — я понимаю». </a:t>
            </a:r>
          </a:p>
        </p:txBody>
      </p:sp>
    </p:spTree>
    <p:extLst>
      <p:ext uri="{BB962C8B-B14F-4D97-AF65-F5344CB8AC3E}">
        <p14:creationId xmlns:p14="http://schemas.microsoft.com/office/powerpoint/2010/main" xmlns="" val="1318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Мои документы\Мои рисунки\12100919180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428760" cy="1428760"/>
          </a:xfrm>
          <a:prstGeom prst="rect">
            <a:avLst/>
          </a:prstGeom>
          <a:noFill/>
        </p:spPr>
      </p:pic>
      <p:sp>
        <p:nvSpPr>
          <p:cNvPr id="33833" name="WordArt 41"/>
          <p:cNvSpPr>
            <a:spLocks noChangeArrowheads="1" noChangeShapeType="1" noTextEdit="1"/>
          </p:cNvSpPr>
          <p:nvPr/>
        </p:nvSpPr>
        <p:spPr bwMode="auto">
          <a:xfrm rot="1378378">
            <a:off x="5409871" y="792876"/>
            <a:ext cx="3357586" cy="1285884"/>
          </a:xfrm>
          <a:prstGeom prst="rect">
            <a:avLst/>
          </a:prstGeom>
          <a:noFill/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r>
              <a:rPr lang="ru-RU" sz="3600" kern="10" normalizeH="1" dirty="0" smtClean="0">
                <a:ln w="19050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Практический</a:t>
            </a:r>
            <a:endParaRPr lang="ru-RU" sz="3600" kern="10" normalizeH="1" dirty="0">
              <a:ln w="19050">
                <a:noFill/>
                <a:round/>
                <a:headEnd/>
                <a:tailEnd/>
              </a:ln>
              <a:solidFill>
                <a:srgbClr val="008000"/>
              </a:solidFill>
              <a:latin typeface="Impact"/>
            </a:endParaRPr>
          </a:p>
        </p:txBody>
      </p:sp>
      <p:sp>
        <p:nvSpPr>
          <p:cNvPr id="33853" name="AutoShape 61"/>
          <p:cNvSpPr>
            <a:spLocks noChangeArrowheads="1"/>
          </p:cNvSpPr>
          <p:nvPr/>
        </p:nvSpPr>
        <p:spPr bwMode="auto">
          <a:xfrm>
            <a:off x="683568" y="764704"/>
            <a:ext cx="4321175" cy="14382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выполнение разнообразных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практических действий,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широкое использование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дидактического материала</a:t>
            </a:r>
          </a:p>
        </p:txBody>
      </p:sp>
      <p:sp>
        <p:nvSpPr>
          <p:cNvPr id="33856" name="AutoShape 64"/>
          <p:cNvSpPr>
            <a:spLocks noChangeArrowheads="1"/>
          </p:cNvSpPr>
          <p:nvPr/>
        </p:nvSpPr>
        <p:spPr bwMode="auto">
          <a:xfrm>
            <a:off x="3131840" y="2708920"/>
            <a:ext cx="4464051" cy="13573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ru-RU" b="0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возникновение представлений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выработка элементарных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навыков счета,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измерение и вычисления </a:t>
            </a:r>
          </a:p>
          <a:p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3857" name="AutoShape 65"/>
          <p:cNvSpPr>
            <a:spLocks noChangeArrowheads="1"/>
          </p:cNvSpPr>
          <p:nvPr/>
        </p:nvSpPr>
        <p:spPr bwMode="auto">
          <a:xfrm>
            <a:off x="4427984" y="4725144"/>
            <a:ext cx="4321175" cy="1295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99CCFF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ru-RU" b="0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использование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сформированных представлений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 освоенных действий 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разнообразных видах деятельности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Мои документы\Мои рисунки\children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3179834" cy="219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3" grpId="0" animBg="1"/>
      <p:bldP spid="33856" grpId="0" animBg="1"/>
      <p:bldP spid="338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" t="31990" r="30378" b="8046"/>
          <a:stretch/>
        </p:blipFill>
        <p:spPr bwMode="auto">
          <a:xfrm>
            <a:off x="1071539" y="3643314"/>
            <a:ext cx="4134286" cy="267733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14356"/>
            <a:ext cx="3553256" cy="266554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2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00042"/>
            <a:ext cx="4021618" cy="3013186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HOME\Desktop\практич\P203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737" y="2214554"/>
            <a:ext cx="3353042" cy="447054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63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HOME\Desktop\практич\PB081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6124"/>
            <a:ext cx="4415047" cy="331141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ЭМП РМО 8 февраля 2017 г\P320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666" y="428604"/>
            <a:ext cx="4000370" cy="300039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1041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043608" y="332656"/>
            <a:ext cx="4392612" cy="1477328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b="1" dirty="0"/>
              <a:t>При формировании элементарных математических </a:t>
            </a:r>
          </a:p>
          <a:p>
            <a:pPr eaLnBrk="0" hangingPunct="0"/>
            <a:r>
              <a:rPr lang="ru-RU" b="1" dirty="0"/>
              <a:t>представлений игра выступает </a:t>
            </a:r>
          </a:p>
          <a:p>
            <a:pPr eaLnBrk="0" hangingPunct="0"/>
            <a:r>
              <a:rPr lang="ru-RU" b="1" dirty="0"/>
              <a:t>как самостоятельный метод обучения. </a:t>
            </a:r>
          </a:p>
        </p:txBody>
      </p:sp>
      <p:sp>
        <p:nvSpPr>
          <p:cNvPr id="36876" name="WordArt 12"/>
          <p:cNvSpPr>
            <a:spLocks noChangeArrowheads="1" noChangeShapeType="1" noTextEdit="1"/>
          </p:cNvSpPr>
          <p:nvPr/>
        </p:nvSpPr>
        <p:spPr bwMode="auto">
          <a:xfrm rot="21384233">
            <a:off x="5780044" y="88368"/>
            <a:ext cx="2876550" cy="18732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Игровой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851920" y="2167973"/>
            <a:ext cx="4939061" cy="646331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dirty="0"/>
              <a:t>Игровые элементы включаются в упражнения во всех возрастных </a:t>
            </a:r>
            <a:r>
              <a:rPr lang="ru-RU" b="1" dirty="0" smtClean="0"/>
              <a:t>группах.</a:t>
            </a:r>
            <a:endParaRPr lang="ru-RU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77" r="276"/>
          <a:stretch>
            <a:fillRect/>
          </a:stretch>
        </p:blipFill>
        <p:spPr bwMode="auto">
          <a:xfrm>
            <a:off x="1403648" y="3140968"/>
            <a:ext cx="5480842" cy="351973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32" y="1358900"/>
            <a:ext cx="7559675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99063" y="152400"/>
            <a:ext cx="7124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6" charset="0"/>
                <a:cs typeface="Times New Roman" pitchFamily="16" charset="0"/>
              </a:rPr>
              <a:t>Значение </a:t>
            </a: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6" charset="0"/>
                <a:cs typeface="Times New Roman" pitchFamily="16" charset="0"/>
              </a:rPr>
              <a:t>игр в математическом </a:t>
            </a:r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6" charset="0"/>
                <a:cs typeface="Times New Roman" pitchFamily="16" charset="0"/>
              </a:rPr>
              <a:t>развитии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72749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F15F-A4D7-4B4F-B040-A865787CF5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3251" name="Рисунок 3" descr="PC091892.JPG"/>
          <p:cNvPicPr>
            <a:picLocks noChangeAspect="1"/>
          </p:cNvPicPr>
          <p:nvPr/>
        </p:nvPicPr>
        <p:blipFill>
          <a:blip r:embed="rId2" cstate="print"/>
          <a:srcRect l="5469" t="14583" r="5469" b="16666"/>
          <a:stretch>
            <a:fillRect/>
          </a:stretch>
        </p:blipFill>
        <p:spPr bwMode="auto">
          <a:xfrm>
            <a:off x="842548" y="332656"/>
            <a:ext cx="7939464" cy="459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2214563" y="5429250"/>
            <a:ext cx="4929187" cy="120015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«Дострой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домик»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azvi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azvi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Razvi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374</Words>
  <Application>Microsoft Office PowerPoint</Application>
  <PresentationFormat>Экран (4:3)</PresentationFormat>
  <Paragraphs>113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Воздушный поток</vt:lpstr>
      <vt:lpstr>Razvitie</vt:lpstr>
      <vt:lpstr>1_Razvitie</vt:lpstr>
      <vt:lpstr>2_Razvitie</vt:lpstr>
      <vt:lpstr>Методы формирования  элементарных  математических представлений  в ходе НОД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тоня</cp:lastModifiedBy>
  <cp:revision>31</cp:revision>
  <dcterms:created xsi:type="dcterms:W3CDTF">2017-02-05T04:11:35Z</dcterms:created>
  <dcterms:modified xsi:type="dcterms:W3CDTF">2024-06-04T10:03:02Z</dcterms:modified>
</cp:coreProperties>
</file>