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71" r:id="rId3"/>
    <p:sldId id="268" r:id="rId4"/>
    <p:sldId id="269" r:id="rId5"/>
    <p:sldId id="280" r:id="rId6"/>
    <p:sldId id="282" r:id="rId7"/>
    <p:sldId id="274" r:id="rId8"/>
    <p:sldId id="278" r:id="rId9"/>
    <p:sldId id="275" r:id="rId10"/>
    <p:sldId id="276" r:id="rId11"/>
    <p:sldId id="277" r:id="rId12"/>
    <p:sldId id="279" r:id="rId13"/>
    <p:sldId id="263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C711BBF-57BD-4521-B6BD-78FDD4E830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D6E69B-4B6D-4C82-AB85-28B8A821EA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3CF9FA-62E5-4921-9C38-3AB9CADEC818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309959D-78C8-43E2-8928-CB3EF73B2C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A5088D4-E883-4254-BAFF-DA02A8EE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17CB5D-72B3-4A71-892D-884AC35D0D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5FFDFE-E6B5-4485-8BE2-9E198B324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115687-54D0-4CD6-9A22-1BFEC072D2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12D15D15-8B99-43AD-80F6-EB6E51560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207348DF-59B2-42B3-BC2C-536CF6FD7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B21A7391-4279-4BBD-A225-0F7791754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7BD488-72C8-4524-83AD-CD2A7F8DBAD8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3E3B2-A405-4998-844F-96D4E5FF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3CD8-66B6-4570-9166-3CD6702EBC1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2094D-8BEE-4AD8-9106-BEA45A83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02FBB-EFC1-4BB7-BF8E-D11E5EEE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0686D-C232-4A08-B7BB-3A965775FD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72604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99F1B-3B5B-48E5-9C75-B0F9520A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7D7B6-46AA-4B71-A2DE-9549948D56C3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73D82-422D-4FE5-B238-BDE15311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8B3E2-AC73-4444-AADE-9A4DEFD0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939E4-F431-43BF-8BBA-976D429A6C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29148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EC2CA-93F1-4962-A16C-E7989AB8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5E79-CD5C-45B9-96BB-243F7816BC9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6A51A-1A17-4ADC-95D9-A21E4CBE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1EAB6-4001-4BEF-A90E-C41445C3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138C6-5A51-4BDC-AE34-0D9AC2692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3971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E7B58-998F-4933-A8F4-DFE33159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93E8-127D-40BB-A425-FBEDB7276A19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DA667-BD28-427B-A3F8-842C73DF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23222-96E4-4659-97FB-BC1A4283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3C153-B889-4D66-8B04-C489D57901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22456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C9599D-611E-4904-B2F2-71C7F6FE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DAFE-A3C6-4431-B1A7-8976BE4A99F9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E7755-BDDA-481B-A96E-9A84491D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93F79-8E52-49A6-8791-3F6B7080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60149-A83F-4B10-9F88-50DD24B94E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46813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72C7A50-AF82-4C6C-828C-E071F1AC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0996-727D-4A14-B0F3-790A232D615F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487EE9F-FA00-4DD0-A640-B24F43A9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D3E1F43-966B-4427-BC7A-2A72EA8C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DEC37-2332-4A57-9BEE-FB50E0C040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17834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AD3A24D-1119-44B9-A01B-8D0CAE68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84CD-5F3B-42C5-A943-7AAA88E18FA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58F910E-09B8-4FE5-9799-4688F103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E72C73E-D5F6-4599-8417-5ADA5A26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F3824-24E7-46C0-BD9B-6F67E3B8D6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15012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C55D2A2-969F-4A74-9907-39DA0DF9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5FAD-B85F-4F0D-A399-7657D7506D2F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C7CA75B-2EA1-49FA-BC9C-32C63ED7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77DE8E2-CCBB-4139-87FA-B3012C83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75942-F2EA-4D49-B26D-8DF0770C2A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97493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E23CDA3-B30D-4CB3-BAB5-4D3CC549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DAFFD-11F7-4254-97F6-B57E69B22133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7D3DAC8-CAA9-4BDC-9B71-7B9F4508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BCF125C-1EF3-4889-A0D6-D01FB6A8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21250-DAF2-4508-8AF6-F394204EAE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23900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0C86B92-F62D-408B-AF01-B3C05409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25C1-8A52-408A-A797-0BCC40A3343B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136DC30-E60E-46DB-AE4F-94B066C6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9D3CED8-771A-46E7-8999-2AE6628A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6C331-77C2-4911-9205-7BE951578B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08609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91D0E6E-2CD9-4778-9EA7-A3C0C005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E738-511D-4E1A-8FD5-22601A174742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32D8BA0-0A40-47F9-9E03-472574CE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0A8F715-BEEC-464A-891D-3432727D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3ACD8-B87D-449C-9A9D-FA93C318D7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19649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FC63841-9037-4006-AAB6-5ECBF6FBE3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5B466B1-9E65-4D60-97A3-280205270A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04A8D-1FAF-4038-9ED1-BD1179B2A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E1FC2-5182-44EB-B11E-776A50102DDE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E554C-E890-434B-AD3E-86B739CA7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A3625-9156-4DB0-8A4A-AADCFC563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96CBF1-E826-41E6-A406-9BBB12BC08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мама\картинкка.jpg">
            <a:extLst>
              <a:ext uri="{FF2B5EF4-FFF2-40B4-BE49-F238E27FC236}">
                <a16:creationId xmlns:a16="http://schemas.microsoft.com/office/drawing/2014/main" id="{2103DE34-DC7F-413C-9A84-DC333943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>
            <a:extLst>
              <a:ext uri="{FF2B5EF4-FFF2-40B4-BE49-F238E27FC236}">
                <a16:creationId xmlns:a16="http://schemas.microsoft.com/office/drawing/2014/main" id="{B39AB275-BC33-4CE1-962E-9E717FDD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643063"/>
            <a:ext cx="76438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принимать пищу в спокойном состоянии, избегайте ссор и неприятных разговоров за столом – это тоже ухудшает процесс пищеварения и снижает аппетит.</a:t>
            </a:r>
            <a:endParaRPr lang="ru-RU" altLang="ru-RU" sz="3200"/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>
            <a:extLst>
              <a:ext uri="{FF2B5EF4-FFF2-40B4-BE49-F238E27FC236}">
                <a16:creationId xmlns:a16="http://schemas.microsoft.com/office/drawing/2014/main" id="{65850D22-4F5B-4B63-978D-CA79595F7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1714500"/>
            <a:ext cx="7715250" cy="26431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малышу еды больше, чем он сможет съесть. Лучше потом положите чуточку добавки.</a:t>
            </a: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>
            <a:extLst>
              <a:ext uri="{FF2B5EF4-FFF2-40B4-BE49-F238E27FC236}">
                <a16:creationId xmlns:a16="http://schemas.microsoft.com/office/drawing/2014/main" id="{078CB516-52B2-4494-9512-13B316910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13" y="1285875"/>
            <a:ext cx="7715250" cy="41433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Разборчивость в еде – не наследственная черта, не говорите при ребенке о том, что вам не нравится, и наоборот, подчеркните полезность пищи и свои приятные вкусовые ощущения.</a:t>
            </a:r>
          </a:p>
        </p:txBody>
      </p:sp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мама\piramid.jpg">
            <a:extLst>
              <a:ext uri="{FF2B5EF4-FFF2-40B4-BE49-F238E27FC236}">
                <a16:creationId xmlns:a16="http://schemas.microsoft.com/office/drawing/2014/main" id="{4AF495DC-B2D4-4035-BCEC-23ADA6A8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71500"/>
            <a:ext cx="56530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4206F277-26A5-4D74-8BB7-6506BD76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500188"/>
            <a:ext cx="82153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доказывает, когда есть родительская любовь, уход и правильное сбалансированное питание, ребенок растет здоровым и счастливым.</a:t>
            </a:r>
            <a:endParaRPr lang="ru-RU" altLang="ru-RU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C:\Users\User\Pictures\мама\healthy-eating-biotin-benefits-part-2.jpg">
            <a:extLst>
              <a:ext uri="{FF2B5EF4-FFF2-40B4-BE49-F238E27FC236}">
                <a16:creationId xmlns:a16="http://schemas.microsoft.com/office/drawing/2014/main" id="{DF1E832D-F2F3-4EAE-A13E-4BFF2A6C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334075"/>
            <a:ext cx="2926775" cy="194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User\Pictures\мама\family-running-with-soccer-ball.jpg">
            <a:extLst>
              <a:ext uri="{FF2B5EF4-FFF2-40B4-BE49-F238E27FC236}">
                <a16:creationId xmlns:a16="http://schemas.microsoft.com/office/drawing/2014/main" id="{A904F71F-6353-434C-BE8D-1763F7CA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289949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User\Pictures\мама\eda_27_w450_h470.gif">
            <a:extLst>
              <a:ext uri="{FF2B5EF4-FFF2-40B4-BE49-F238E27FC236}">
                <a16:creationId xmlns:a16="http://schemas.microsoft.com/office/drawing/2014/main" id="{31225FFB-D2FA-450F-8CBF-E9EC6CF05A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408363"/>
            <a:ext cx="3303588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59548-3B8D-4D6E-8F6A-E00545B8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81153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принципы организации питания  в ДОУ: </a:t>
            </a:r>
          </a:p>
        </p:txBody>
      </p:sp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C8A0DB52-5A24-40D2-894A-E2896FEC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25"/>
            <a:ext cx="8186738" cy="4884738"/>
          </a:xfrm>
        </p:spPr>
        <p:txBody>
          <a:bodyPr/>
          <a:lstStyle/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энергетической ценности рациона энергозатратам ребёнка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в рационе всех заменимых и незаменимых пищевых веществ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разнообразие продуктов и блюд, обеспечивающих сбалансированность рациона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кулинарная и технологическая обработка продуктов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режим питания, обстановка, формирующая у детей навыки культуры приема пищи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гигиенических требований к питанию детей в организованных коллективах</a:t>
            </a: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6EA3B-C014-4B0C-B059-950335EC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818673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Выполнение основных норм питания </a:t>
            </a:r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4AC9B0B8-D129-4D36-AF8C-E584DB828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Выдерживается достаточное обеспечение калорийности важных пищевых компонентов</a:t>
            </a: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максимальное разнообразие рациона</a:t>
            </a: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технологическая и кулинарная обработка продуктов</a:t>
            </a: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Пища, всегда имеет хорошие вкусовые качества</a:t>
            </a: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ECF91822-465A-4FDC-9484-1C8E07CA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8258175" cy="1143000"/>
          </a:xfrm>
        </p:spPr>
        <p:txBody>
          <a:bodyPr/>
          <a:lstStyle/>
          <a:p>
            <a:pPr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рационального питания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D8C77835-9E6A-487F-B3BA-2373E5E0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подбор продуктов, обеспечивающий нормы физиологических потребностей детей;</a:t>
            </a: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Строгий режим питания, который должен предусматривать не менее 4-х приемов пищи;</a:t>
            </a: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промежутков между отдельными приемами пищи не должна превышать 3,5-4 часов</a:t>
            </a: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AA8829A9-A3B7-4787-A567-124FA70F0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BAF0FE-B4F9-4CC8-BEF8-38C74D8C9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ru-RU"/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950EDAB7-8690-4BBD-9160-7A045830D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0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1400" b="1"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ДНЕВНОЕ ПЕРСПЕКТИВНОЕ МЕНЮ</a:t>
            </a:r>
            <a:endParaRPr lang="ru-RU" altLang="ru-RU" sz="900"/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МДОБУ Д/С № 9 </a:t>
            </a:r>
            <a:r>
              <a:rPr lang="ru-RU" altLang="ru-RU" sz="1400" b="1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Ёлочка</a:t>
            </a:r>
            <a:r>
              <a:rPr lang="ru-RU" altLang="ru-RU" sz="1400" b="1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900"/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(ОТ 1 ДО 3-х ЛЕТ И С 3 до 7)</a:t>
            </a:r>
            <a:endParaRPr lang="ru-RU" altLang="ru-RU" sz="900"/>
          </a:p>
          <a:p>
            <a:pPr algn="ctr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С пребыванием детей 10,5часов, 4-х разовое питание (завтрак, 2 завтрак, обед, уплотненный полдник)</a:t>
            </a:r>
            <a:endParaRPr lang="ru-RU" alt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1EB6649-3BDC-454F-8B64-EDEC9B36126D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435100"/>
          <a:ext cx="8715375" cy="5302250"/>
        </p:xfrm>
        <a:graphic>
          <a:graphicData uri="http://schemas.openxmlformats.org/drawingml/2006/table">
            <a:tbl>
              <a:tblPr/>
              <a:tblGrid>
                <a:gridCol w="1743075">
                  <a:extLst>
                    <a:ext uri="{9D8B030D-6E8A-4147-A177-3AD203B41FA5}">
                      <a16:colId xmlns:a16="http://schemas.microsoft.com/office/drawing/2014/main" val="61156814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3817847484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361817692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3426502232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4180326885"/>
                    </a:ext>
                  </a:extLst>
                </a:gridCol>
              </a:tblGrid>
              <a:tr h="234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1 понедельник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2 вторник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3 среда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4 четверг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5 пятница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086267"/>
                  </a:ext>
                </a:extLst>
              </a:tr>
              <a:tr h="184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128913"/>
                  </a:ext>
                </a:extLst>
              </a:tr>
              <a:tr h="1065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1.Каша пшённая молочная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2.Какао на молоке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 с маслом и сыром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Каша из овсяных хлопьев молочная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Кофейный напиток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Хлеб  с маслом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Каша пшеничная молочная.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Чай с сахаром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 с маслом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Каша молочная  «Дружба»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Кофейный напиток 3.Хлеб  с сыром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1.Каша манная молочная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Какао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с маслом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58684"/>
                  </a:ext>
                </a:extLst>
              </a:tr>
              <a:tr h="177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985732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 витаминный из кураги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Кефир «Снежок»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 натуральный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Компот фруктовый «Изюминка»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Яблоко свежее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246219"/>
                  </a:ext>
                </a:extLst>
              </a:tr>
              <a:tr h="177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10551"/>
                  </a:ext>
                </a:extLst>
              </a:tr>
              <a:tr h="159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1.Суп «Ессентуки с курицей ,яйцом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Печень построгановски с отварными рожками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1.Борщ из свежей капусты с курицей, сметаной.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2.Котлета мясная 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картофельным пюре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Суп  гороховый с курицей, гренками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2.Голубцы ленивые с отварным мясом.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1.Салат из зелёного горошка с овощами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2.Суп картофельный с клёцками , с курицей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3.Тевтеля рыбная  в соусе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1.Свекольник с курицей.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2.Суфле из печени с гороховым пюре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151866"/>
                  </a:ext>
                </a:extLst>
              </a:tr>
              <a:tr h="177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986470"/>
                  </a:ext>
                </a:extLst>
              </a:tr>
              <a:tr h="1027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1.Омлет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2Чай с сахаром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3.Печенье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Плов фруктовый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2.Чай сладкий слимоном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Сырники из творога  со сметанным. соусом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2.Кисель фруктовый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Каша гречневая с тушёной говядиной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Чай с сахаром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Ватрушка с творогом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Чай с лимоном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57275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00E229F6-0B57-4450-8E08-54A0E4FBC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8DF8EC-651A-4434-B05E-50478620B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D72579F-0E27-41A8-8241-D494503B98D2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357188"/>
          <a:ext cx="8715375" cy="6215062"/>
        </p:xfrm>
        <a:graphic>
          <a:graphicData uri="http://schemas.openxmlformats.org/drawingml/2006/table">
            <a:tbl>
              <a:tblPr/>
              <a:tblGrid>
                <a:gridCol w="1743075">
                  <a:extLst>
                    <a:ext uri="{9D8B030D-6E8A-4147-A177-3AD203B41FA5}">
                      <a16:colId xmlns:a16="http://schemas.microsoft.com/office/drawing/2014/main" val="195559782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4256657834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55811176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310481728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73211550"/>
                    </a:ext>
                  </a:extLst>
                </a:gridCol>
              </a:tblGrid>
              <a:tr h="2762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6 понедельник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7 вторник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8 среда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9 четверг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10 пятница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428967"/>
                  </a:ext>
                </a:extLst>
              </a:tr>
              <a:tr h="21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214452"/>
                  </a:ext>
                </a:extLst>
              </a:tr>
              <a:tr h="1285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1.Вермишель молочная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2.Кофейный напиток на молоке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 с маслом 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Каша пшенная молочная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Хлеб  с маслом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Каша овсяная молочная.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Кофейный напиток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 с маслом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Каша гречневая молочная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Кофе с молоком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 с сыром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1.Рожки молочные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Кофе с молоком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с маслом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173534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722129"/>
                  </a:ext>
                </a:extLst>
              </a:tr>
              <a:tr h="663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Напиток фруктовый «Ассорти»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Кефир «Снежок»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Чай витаминный из шиповника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натуральный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Напиток из кураги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813987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113730"/>
                  </a:ext>
                </a:extLst>
              </a:tr>
              <a:tr h="1928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1.Суп –уха из сайры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Гуляш мясной из говядины с гречневой кашей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1.Щи «Сахалинские» с курицей, яйцом.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Картофель тушеный с мясом говядины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Салат овощная мозаика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Суп –бульон с яйцом, курицей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3.Ёжики рыбные  в соусе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1.Суп рисовый с фрикадельками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2.Солянка сборная с мясом кур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1.Свекольник с курицей.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2.Плов с мясом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Компот из сухофруктов с вит. «С»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082552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018961"/>
                  </a:ext>
                </a:extLst>
              </a:tr>
              <a:tr h="1203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1.Омлет натуральный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2Чай с сахаром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3.Печенье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Капустник из мяса курицы с молочным соусом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2.Чай с лимоном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3.Хлеб пшеничный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Макароны отварные с тёртым сыром.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2.Какао.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Биточки манные со сгущенным молоком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Чай с сахаром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Пирожок с картофелем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Чай с лимоном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7405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0CC5E7F7-6674-49AA-8593-434D7BB0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57188"/>
            <a:ext cx="8001000" cy="1143000"/>
          </a:xfrm>
        </p:spPr>
        <p:txBody>
          <a:bodyPr/>
          <a:lstStyle/>
          <a:p>
            <a:pPr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питьевого режима</a:t>
            </a: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EBD541F0-34D2-43F6-9618-0FFB76911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режим проводиться в соответствии с требованиями  СанПиН</a:t>
            </a: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Питьевая вода доступна воспитанникам в течение всего времени нахождения в саду</a:t>
            </a: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потребления воды ребёнком зависят от времени года и двигательной активности ребёнка</a:t>
            </a: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>
            <a:extLst>
              <a:ext uri="{FF2B5EF4-FFF2-40B4-BE49-F238E27FC236}">
                <a16:creationId xmlns:a16="http://schemas.microsoft.com/office/drawing/2014/main" id="{C89E282B-3EF4-43BE-92A6-1B3AEA5BB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1428750"/>
            <a:ext cx="7858125" cy="4357688"/>
          </a:xfrm>
        </p:spPr>
        <p:txBody>
          <a:bodyPr/>
          <a:lstStyle/>
          <a:p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ребенка плохой аппетит, недопустимо развлекать его во время еды, разрешать смотреть телевизор или обещать вознаграждение за то, что он съест. Подобные поощрения нарушают пищеварительный процесс, а аппетит не улучшают вовсе.</a:t>
            </a: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B69AAEB1-0815-4103-9DED-A27EB55F3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аппетита ребенка надо не перекармливать, больше гулять и двигаться, спать в проветренном помещении</a:t>
            </a:r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1080</Words>
  <Application>Microsoft Office PowerPoint</Application>
  <PresentationFormat>Экран (4:3)</PresentationFormat>
  <Paragraphs>232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Основные принципы организации питания  в ДОУ: </vt:lpstr>
      <vt:lpstr>Выполнение основных норм питания </vt:lpstr>
      <vt:lpstr>Условия рационального питания</vt:lpstr>
      <vt:lpstr>Презентация PowerPoint</vt:lpstr>
      <vt:lpstr>Презентация PowerPoint</vt:lpstr>
      <vt:lpstr>Организация питьевого режима</vt:lpstr>
      <vt:lpstr>Презентация PowerPoint</vt:lpstr>
      <vt:lpstr>Для улучшения аппетита ребенка надо не перекармливать, больше гулять и двигаться, спать в проветренном помещении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дошкольников</dc:title>
  <dc:creator>User</dc:creator>
  <cp:lastModifiedBy>katerina@lansite.ru</cp:lastModifiedBy>
  <cp:revision>27</cp:revision>
  <dcterms:created xsi:type="dcterms:W3CDTF">2012-05-13T04:57:04Z</dcterms:created>
  <dcterms:modified xsi:type="dcterms:W3CDTF">2021-03-29T04:34:59Z</dcterms:modified>
</cp:coreProperties>
</file>