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7" r:id="rId4"/>
    <p:sldId id="279" r:id="rId5"/>
    <p:sldId id="288" r:id="rId6"/>
    <p:sldId id="260" r:id="rId7"/>
    <p:sldId id="261" r:id="rId8"/>
    <p:sldId id="259" r:id="rId9"/>
    <p:sldId id="258" r:id="rId10"/>
    <p:sldId id="262" r:id="rId11"/>
    <p:sldId id="265" r:id="rId12"/>
    <p:sldId id="266" r:id="rId13"/>
    <p:sldId id="267" r:id="rId14"/>
    <p:sldId id="268" r:id="rId15"/>
    <p:sldId id="269" r:id="rId16"/>
    <p:sldId id="270" r:id="rId17"/>
    <p:sldId id="271" r:id="rId18"/>
    <p:sldId id="272" r:id="rId19"/>
    <p:sldId id="273" r:id="rId20"/>
    <p:sldId id="289" r:id="rId21"/>
    <p:sldId id="274" r:id="rId22"/>
    <p:sldId id="275" r:id="rId23"/>
    <p:sldId id="291" r:id="rId24"/>
    <p:sldId id="290" r:id="rId25"/>
    <p:sldId id="292" r:id="rId26"/>
    <p:sldId id="276" r:id="rId27"/>
    <p:sldId id="294" r:id="rId28"/>
    <p:sldId id="277" r:id="rId29"/>
    <p:sldId id="287" r:id="rId30"/>
    <p:sldId id="283" r:id="rId31"/>
    <p:sldId id="284" r:id="rId32"/>
    <p:sldId id="286" r:id="rId33"/>
    <p:sldId id="278" r:id="rId34"/>
    <p:sldId id="282"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p:scale>
          <a:sx n="76" d="100"/>
          <a:sy n="76" d="100"/>
        </p:scale>
        <p:origin x="-121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10E7B57-61A5-4091-B066-693135B672D5}" type="datetimeFigureOut">
              <a:rPr lang="ru-RU" smtClean="0"/>
              <a:t>16.02.2018</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0C8F00F5-DABC-4489-9942-8AE36657276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10E7B57-61A5-4091-B066-693135B672D5}" type="datetimeFigureOut">
              <a:rPr lang="ru-RU" smtClean="0"/>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8F00F5-DABC-4489-9942-8AE36657276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10E7B57-61A5-4091-B066-693135B672D5}" type="datetimeFigureOut">
              <a:rPr lang="ru-RU" smtClean="0"/>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8F00F5-DABC-4489-9942-8AE36657276D}"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s-ES">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s-ES">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0FD7DDD2-CD40-464E-BCB3-223DDAD687F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94666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s-ES">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960B3C41-8252-4CE6-AE5D-13B6326D960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20432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s-ES">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s-ES">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5EE95704-1695-47AA-B80E-9AD234717AC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9502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s-ES">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es-ES">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AE434D9B-80DB-4168-98AD-CF532CE9DD4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00641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s-ES">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es-ES">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484EBC5D-3868-449B-A89D-35D5F006D20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16701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s-ES">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es-ES">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99D8A53E-7788-4B9E-A619-779A1A7F0982}"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78263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s-ES">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es-ES">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C6204EAE-C510-4E95-9824-ED2845C2686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61386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es-ES">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D67BBF5D-FBBB-4877-AB97-E56DA4929B7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206817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10E7B57-61A5-4091-B066-693135B672D5}" type="datetimeFigureOut">
              <a:rPr lang="ru-RU" smtClean="0"/>
              <a:t>16.02.2018</a:t>
            </a:fld>
            <a:endParaRPr lang="ru-RU"/>
          </a:p>
        </p:txBody>
      </p:sp>
      <p:sp>
        <p:nvSpPr>
          <p:cNvPr id="9" name="Номер слайда 8"/>
          <p:cNvSpPr>
            <a:spLocks noGrp="1"/>
          </p:cNvSpPr>
          <p:nvPr>
            <p:ph type="sldNum" sz="quarter" idx="15"/>
          </p:nvPr>
        </p:nvSpPr>
        <p:spPr/>
        <p:txBody>
          <a:bodyPr rtlCol="0"/>
          <a:lstStyle/>
          <a:p>
            <a:fld id="{0C8F00F5-DABC-4489-9942-8AE36657276D}"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es-ES">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DADF94DD-FB7A-4E34-9B72-0CF1C8253FA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4397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s-ES">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0CC7A4B3-F2FE-46B5-8EDC-CC55D147B95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97555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s-ES">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86FB6DA0-3AE5-4C8A-B167-7F67B5E46D0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9264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10E7B57-61A5-4091-B066-693135B672D5}" type="datetimeFigureOut">
              <a:rPr lang="ru-RU" smtClean="0"/>
              <a:t>16.02.2018</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0C8F00F5-DABC-4489-9942-8AE36657276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10E7B57-61A5-4091-B066-693135B672D5}" type="datetimeFigureOut">
              <a:rPr lang="ru-RU" smtClean="0"/>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8F00F5-DABC-4489-9942-8AE36657276D}"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10E7B57-61A5-4091-B066-693135B672D5}" type="datetimeFigureOut">
              <a:rPr lang="ru-RU" smtClean="0"/>
              <a:t>16.02.2018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C8F00F5-DABC-4489-9942-8AE36657276D}"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10E7B57-61A5-4091-B066-693135B672D5}" type="datetimeFigureOut">
              <a:rPr lang="ru-RU" smtClean="0"/>
              <a:t>16.02.2018</a:t>
            </a:fld>
            <a:endParaRPr lang="ru-RU"/>
          </a:p>
        </p:txBody>
      </p:sp>
      <p:sp>
        <p:nvSpPr>
          <p:cNvPr id="7" name="Номер слайда 6"/>
          <p:cNvSpPr>
            <a:spLocks noGrp="1"/>
          </p:cNvSpPr>
          <p:nvPr>
            <p:ph type="sldNum" sz="quarter" idx="11"/>
          </p:nvPr>
        </p:nvSpPr>
        <p:spPr/>
        <p:txBody>
          <a:bodyPr rtlCol="0"/>
          <a:lstStyle/>
          <a:p>
            <a:fld id="{0C8F00F5-DABC-4489-9942-8AE36657276D}"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10E7B57-61A5-4091-B066-693135B672D5}" type="datetimeFigureOut">
              <a:rPr lang="ru-RU" smtClean="0"/>
              <a:t>16.02.2018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C8F00F5-DABC-4489-9942-8AE36657276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10E7B57-61A5-4091-B066-693135B672D5}" type="datetimeFigureOut">
              <a:rPr lang="ru-RU" smtClean="0"/>
              <a:t>16.02.2018</a:t>
            </a:fld>
            <a:endParaRPr lang="ru-RU"/>
          </a:p>
        </p:txBody>
      </p:sp>
      <p:sp>
        <p:nvSpPr>
          <p:cNvPr id="22" name="Номер слайда 21"/>
          <p:cNvSpPr>
            <a:spLocks noGrp="1"/>
          </p:cNvSpPr>
          <p:nvPr>
            <p:ph type="sldNum" sz="quarter" idx="15"/>
          </p:nvPr>
        </p:nvSpPr>
        <p:spPr/>
        <p:txBody>
          <a:bodyPr rtlCol="0"/>
          <a:lstStyle/>
          <a:p>
            <a:fld id="{0C8F00F5-DABC-4489-9942-8AE36657276D}"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10E7B57-61A5-4091-B066-693135B672D5}" type="datetimeFigureOut">
              <a:rPr lang="ru-RU" smtClean="0"/>
              <a:t>16.02.2018</a:t>
            </a:fld>
            <a:endParaRPr lang="ru-RU"/>
          </a:p>
        </p:txBody>
      </p:sp>
      <p:sp>
        <p:nvSpPr>
          <p:cNvPr id="18" name="Номер слайда 17"/>
          <p:cNvSpPr>
            <a:spLocks noGrp="1"/>
          </p:cNvSpPr>
          <p:nvPr>
            <p:ph type="sldNum" sz="quarter" idx="11"/>
          </p:nvPr>
        </p:nvSpPr>
        <p:spPr/>
        <p:txBody>
          <a:bodyPr rtlCol="0"/>
          <a:lstStyle/>
          <a:p>
            <a:fld id="{0C8F00F5-DABC-4489-9942-8AE36657276D}"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10E7B57-61A5-4091-B066-693135B672D5}" type="datetimeFigureOut">
              <a:rPr lang="ru-RU" smtClean="0"/>
              <a:t>16.02.2018</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C8F00F5-DABC-4489-9942-8AE36657276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ABFDEE3-3E05-4A66-9B60-0A20B037DF6B}" type="slidenum">
              <a:rPr lang="es-ES">
                <a:solidFill>
                  <a:srgbClr val="000000"/>
                </a:solidFill>
              </a:rPr>
              <a:pPr fontAlgn="base">
                <a:spcBef>
                  <a:spcPct val="0"/>
                </a:spcBef>
                <a:spcAft>
                  <a:spcPct val="0"/>
                </a:spcAft>
              </a:pPr>
              <a:t>‹#›</a:t>
            </a:fld>
            <a:endParaRPr lang="es-ES">
              <a:solidFill>
                <a:srgbClr val="000000"/>
              </a:solidFill>
            </a:endParaRPr>
          </a:p>
        </p:txBody>
      </p:sp>
    </p:spTree>
    <p:extLst>
      <p:ext uri="{BB962C8B-B14F-4D97-AF65-F5344CB8AC3E}">
        <p14:creationId xmlns:p14="http://schemas.microsoft.com/office/powerpoint/2010/main" val="29148315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32656"/>
            <a:ext cx="7772400" cy="2232248"/>
          </a:xfrm>
        </p:spPr>
        <p:txBody>
          <a:bodyPr/>
          <a:lstStyle/>
          <a:p>
            <a:r>
              <a:rPr lang="ru-RU" b="1" i="1" dirty="0" smtClean="0">
                <a:solidFill>
                  <a:srgbClr val="FF0000"/>
                </a:solidFill>
              </a:rPr>
              <a:t>Пальчиковая гимнастика для дошкольников</a:t>
            </a:r>
            <a:endParaRPr lang="ru-RU" b="1" i="1" dirty="0">
              <a:solidFill>
                <a:srgbClr val="FF0000"/>
              </a:solidFill>
            </a:endParaRPr>
          </a:p>
        </p:txBody>
      </p:sp>
      <p:sp>
        <p:nvSpPr>
          <p:cNvPr id="3" name="Подзаголовок 2"/>
          <p:cNvSpPr>
            <a:spLocks noGrp="1"/>
          </p:cNvSpPr>
          <p:nvPr>
            <p:ph type="subTitle" idx="1"/>
          </p:nvPr>
        </p:nvSpPr>
        <p:spPr>
          <a:xfrm>
            <a:off x="1403648" y="5445224"/>
            <a:ext cx="7416824" cy="1296144"/>
          </a:xfrm>
        </p:spPr>
        <p:txBody>
          <a:bodyPr>
            <a:normAutofit/>
          </a:bodyPr>
          <a:lstStyle/>
          <a:p>
            <a:r>
              <a:rPr lang="ru-RU" sz="2400" b="1" dirty="0" smtClean="0">
                <a:solidFill>
                  <a:srgbClr val="002060"/>
                </a:solidFill>
              </a:rPr>
              <a:t>Чем больше мастерства в детской руке, тем умнее  ребёнок (В. А. Сухомлинский)</a:t>
            </a:r>
            <a:endParaRPr lang="ru-RU"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492895"/>
            <a:ext cx="3672408" cy="265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538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Как играть в пальчиковые игры</a:t>
            </a:r>
          </a:p>
        </p:txBody>
      </p:sp>
      <p:sp>
        <p:nvSpPr>
          <p:cNvPr id="3" name="Объект 2"/>
          <p:cNvSpPr>
            <a:spLocks noGrp="1"/>
          </p:cNvSpPr>
          <p:nvPr>
            <p:ph sz="quarter" idx="1"/>
          </p:nvPr>
        </p:nvSpPr>
        <p:spPr>
          <a:xfrm>
            <a:off x="251520" y="332656"/>
            <a:ext cx="8352928" cy="5493224"/>
          </a:xfrm>
        </p:spPr>
        <p:txBody>
          <a:bodyPr>
            <a:noAutofit/>
          </a:bodyPr>
          <a:lstStyle/>
          <a:p>
            <a:pPr marL="0" indent="0" algn="just">
              <a:buNone/>
            </a:pPr>
            <a:endParaRPr lang="ru-RU" sz="1800" dirty="0">
              <a:latin typeface="Times New Roman" panose="02020603050405020304" pitchFamily="18" charset="0"/>
              <a:cs typeface="Times New Roman" panose="02020603050405020304" pitchFamily="18" charset="0"/>
            </a:endParaRPr>
          </a:p>
          <a:p>
            <a:pPr algn="just"/>
            <a:r>
              <a:rPr lang="ru-RU" sz="1800" dirty="0">
                <a:latin typeface="Times New Roman" panose="02020603050405020304" pitchFamily="18" charset="0"/>
                <a:cs typeface="Times New Roman" panose="02020603050405020304" pitchFamily="18" charset="0"/>
              </a:rPr>
              <a:t>Перед игрой </a:t>
            </a:r>
            <a:r>
              <a:rPr lang="ru-RU" sz="1800" dirty="0" smtClean="0">
                <a:latin typeface="Times New Roman" panose="02020603050405020304" pitchFamily="18" charset="0"/>
                <a:cs typeface="Times New Roman" panose="02020603050405020304" pitchFamily="18" charset="0"/>
              </a:rPr>
              <a:t>с </a:t>
            </a:r>
            <a:r>
              <a:rPr lang="ru-RU" sz="1800" dirty="0">
                <a:latin typeface="Times New Roman" panose="02020603050405020304" pitchFamily="18" charset="0"/>
                <a:cs typeface="Times New Roman" panose="02020603050405020304" pitchFamily="18" charset="0"/>
              </a:rPr>
              <a:t>детьми </a:t>
            </a:r>
            <a:r>
              <a:rPr lang="ru-RU" sz="1800" dirty="0" smtClean="0">
                <a:latin typeface="Times New Roman" panose="02020603050405020304" pitchFamily="18" charset="0"/>
                <a:cs typeface="Times New Roman" panose="02020603050405020304" pitchFamily="18" charset="0"/>
              </a:rPr>
              <a:t>обсуждается </a:t>
            </a:r>
            <a:r>
              <a:rPr lang="ru-RU" sz="1800" dirty="0">
                <a:latin typeface="Times New Roman" panose="02020603050405020304" pitchFamily="18" charset="0"/>
                <a:cs typeface="Times New Roman" panose="02020603050405020304" pitchFamily="18" charset="0"/>
              </a:rPr>
              <a:t>её содержание, сразу при этом </a:t>
            </a:r>
            <a:r>
              <a:rPr lang="ru-RU" sz="1800" dirty="0" smtClean="0">
                <a:latin typeface="Times New Roman" panose="02020603050405020304" pitchFamily="18" charset="0"/>
                <a:cs typeface="Times New Roman" panose="02020603050405020304" pitchFamily="18" charset="0"/>
              </a:rPr>
              <a:t>отрабатываются </a:t>
            </a:r>
            <a:r>
              <a:rPr lang="ru-RU" sz="1800" dirty="0">
                <a:latin typeface="Times New Roman" panose="02020603050405020304" pitchFamily="18" charset="0"/>
                <a:cs typeface="Times New Roman" panose="02020603050405020304" pitchFamily="18" charset="0"/>
              </a:rPr>
              <a:t>необходимые жесты, комбинации пальцев, движения. Это не только позволяет подготавливать малышей к правильному выполнению упражнений, но и создаёт необходимый эмоциональный настрой.</a:t>
            </a:r>
          </a:p>
          <a:p>
            <a:pPr algn="just"/>
            <a:r>
              <a:rPr lang="ru-RU" sz="1800" dirty="0">
                <a:latin typeface="Times New Roman" panose="02020603050405020304" pitchFamily="18" charset="0"/>
                <a:cs typeface="Times New Roman" panose="02020603050405020304" pitchFamily="18" charset="0"/>
              </a:rPr>
              <a:t>Перед началом упражнений дети разогревают ладони лёгкими поглаживаниями до приятного ощущения тепла.</a:t>
            </a:r>
          </a:p>
          <a:p>
            <a:pPr algn="just"/>
            <a:r>
              <a:rPr lang="ru-RU" sz="1800" dirty="0">
                <a:latin typeface="Times New Roman" panose="02020603050405020304" pitchFamily="18" charset="0"/>
                <a:cs typeface="Times New Roman" panose="02020603050405020304" pitchFamily="18" charset="0"/>
              </a:rPr>
              <a:t>Все упражнения выполняются в медленном темпе, от 3 до 5 раз, сначала правой рукой, затем левой, а потом двумя руками вместе.</a:t>
            </a:r>
          </a:p>
          <a:p>
            <a:pPr algn="just"/>
            <a:r>
              <a:rPr lang="ru-RU" sz="1800" dirty="0">
                <a:latin typeface="Times New Roman" panose="02020603050405020304" pitchFamily="18" charset="0"/>
                <a:cs typeface="Times New Roman" panose="02020603050405020304" pitchFamily="18" charset="0"/>
              </a:rPr>
              <a:t>Выполняя упражнения вместе с детьми, обязательно нужно демонстрировать собственную увлечённость игрой.</a:t>
            </a:r>
          </a:p>
          <a:p>
            <a:pPr algn="just"/>
            <a:r>
              <a:rPr lang="ru-RU" sz="1800" dirty="0">
                <a:latin typeface="Times New Roman" panose="02020603050405020304" pitchFamily="18" charset="0"/>
                <a:cs typeface="Times New Roman" panose="02020603050405020304" pitchFamily="18" charset="0"/>
              </a:rPr>
              <a:t>При выполнении упражнений необходимо вовлекать, по возможности, все пальцы руки.</a:t>
            </a:r>
          </a:p>
          <a:p>
            <a:pPr algn="just"/>
            <a:r>
              <a:rPr lang="ru-RU" sz="1800" dirty="0">
                <a:latin typeface="Times New Roman" panose="02020603050405020304" pitchFamily="18" charset="0"/>
                <a:cs typeface="Times New Roman" panose="02020603050405020304" pitchFamily="18" charset="0"/>
              </a:rPr>
              <a:t>Необходимо следить за правильной постановкой кисти руки, точным переключением с одного движения на другое.</a:t>
            </a:r>
          </a:p>
          <a:p>
            <a:pPr algn="just"/>
            <a:r>
              <a:rPr lang="ru-RU" sz="1800" dirty="0">
                <a:latin typeface="Times New Roman" panose="02020603050405020304" pitchFamily="18" charset="0"/>
                <a:cs typeface="Times New Roman" panose="02020603050405020304" pitchFamily="18" charset="0"/>
              </a:rPr>
              <a:t>Нужно добиваться, чтобы все упражнения выполнялись детьми легко, без чрезмерного напряжения мышц руки, чтобы они приносили радость.</a:t>
            </a:r>
          </a:p>
          <a:p>
            <a:pPr algn="just"/>
            <a:r>
              <a:rPr lang="ru-RU" sz="1800" dirty="0">
                <a:latin typeface="Times New Roman" panose="02020603050405020304" pitchFamily="18" charset="0"/>
                <a:cs typeface="Times New Roman" panose="02020603050405020304" pitchFamily="18" charset="0"/>
              </a:rPr>
              <a:t>Все указания даются спокойным, доброжелательным тоном, чётко, без лишних слов. При необходимости отдельным детям оказывается помощь.</a:t>
            </a:r>
          </a:p>
          <a:p>
            <a:pPr algn="just"/>
            <a:r>
              <a:rPr lang="ru-RU" sz="1800" dirty="0">
                <a:latin typeface="Times New Roman" panose="02020603050405020304" pitchFamily="18" charset="0"/>
                <a:cs typeface="Times New Roman" panose="02020603050405020304" pitchFamily="18" charset="0"/>
              </a:rPr>
              <a:t>В идеале: каждое занятие имеет своё название, длиться несколько минут и повторяется в течение дня 2 – 3 раза</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587284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7467600" cy="45719"/>
          </a:xfrm>
        </p:spPr>
        <p:txBody>
          <a:bodyPr>
            <a:normAutofit fontScale="90000"/>
          </a:bodyPr>
          <a:lstStyle/>
          <a:p>
            <a:endParaRPr lang="ru-RU" dirty="0"/>
          </a:p>
        </p:txBody>
      </p:sp>
      <p:sp>
        <p:nvSpPr>
          <p:cNvPr id="3" name="Объект 2"/>
          <p:cNvSpPr>
            <a:spLocks noGrp="1"/>
          </p:cNvSpPr>
          <p:nvPr>
            <p:ph sz="quarter" idx="1"/>
          </p:nvPr>
        </p:nvSpPr>
        <p:spPr>
          <a:xfrm>
            <a:off x="251520" y="476672"/>
            <a:ext cx="8424936" cy="5832648"/>
          </a:xfrm>
        </p:spPr>
        <p:txBody>
          <a:bodyPr>
            <a:normAutofit/>
          </a:bodyPr>
          <a:lstStyle/>
          <a:p>
            <a:pPr algn="just"/>
            <a:r>
              <a:rPr lang="ru-RU" sz="2200" dirty="0">
                <a:latin typeface="Times New Roman" panose="02020603050405020304" pitchFamily="18" charset="0"/>
                <a:cs typeface="Times New Roman" panose="02020603050405020304" pitchFamily="18" charset="0"/>
              </a:rPr>
              <a:t>При повторных проведениях игры дети нередко начинают произносить текст частично (особенно начало и окончание фраз). Постепенно текст разучивается наизусть, дети произносят его целиком, соотнося слова с движением.</a:t>
            </a:r>
          </a:p>
          <a:p>
            <a:pPr algn="just"/>
            <a:r>
              <a:rPr lang="ru-RU" sz="2200" dirty="0">
                <a:latin typeface="Times New Roman" panose="02020603050405020304" pitchFamily="18" charset="0"/>
                <a:cs typeface="Times New Roman" panose="02020603050405020304" pitchFamily="18" charset="0"/>
              </a:rPr>
              <a:t>Выбрав два или три упражнения, постепенно </a:t>
            </a:r>
            <a:r>
              <a:rPr lang="ru-RU" sz="2200" dirty="0" smtClean="0">
                <a:latin typeface="Times New Roman" panose="02020603050405020304" pitchFamily="18" charset="0"/>
                <a:cs typeface="Times New Roman" panose="02020603050405020304" pitchFamily="18" charset="0"/>
              </a:rPr>
              <a:t>заменяем </a:t>
            </a:r>
            <a:r>
              <a:rPr lang="ru-RU" sz="2200" dirty="0">
                <a:latin typeface="Times New Roman" panose="02020603050405020304" pitchFamily="18" charset="0"/>
                <a:cs typeface="Times New Roman" panose="02020603050405020304" pitchFamily="18" charset="0"/>
              </a:rPr>
              <a:t>их новыми. Наиболее понравившиеся игры оставляем в своём репертуаре и возвращаемся к ним по желанию детей.</a:t>
            </a:r>
          </a:p>
          <a:p>
            <a:pPr algn="just"/>
            <a:r>
              <a:rPr lang="ru-RU" sz="2200" dirty="0">
                <a:latin typeface="Times New Roman" panose="02020603050405020304" pitchFamily="18" charset="0"/>
                <a:cs typeface="Times New Roman" panose="02020603050405020304" pitchFamily="18" charset="0"/>
              </a:rPr>
              <a:t>Очень чётко </a:t>
            </a:r>
            <a:r>
              <a:rPr lang="ru-RU" sz="2200" dirty="0" smtClean="0">
                <a:latin typeface="Times New Roman" panose="02020603050405020304" pitchFamily="18" charset="0"/>
                <a:cs typeface="Times New Roman" panose="02020603050405020304" pitchFamily="18" charset="0"/>
              </a:rPr>
              <a:t>придерживаемся </a:t>
            </a:r>
            <a:r>
              <a:rPr lang="ru-RU" sz="2200" dirty="0">
                <a:latin typeface="Times New Roman" panose="02020603050405020304" pitchFamily="18" charset="0"/>
                <a:cs typeface="Times New Roman" panose="02020603050405020304" pitchFamily="18" charset="0"/>
              </a:rPr>
              <a:t>следующего правила:  не ставить перед детьми несколько сложных задач сразу (к примеру: показывать движения и произносить текст). Так как объём внимания у детей ограничен, и невыполнимая задача может «отбить» интерес к игре.</a:t>
            </a:r>
          </a:p>
          <a:p>
            <a:pPr algn="just"/>
            <a:r>
              <a:rPr lang="ru-RU" sz="2200" dirty="0">
                <a:latin typeface="Times New Roman" panose="02020603050405020304" pitchFamily="18" charset="0"/>
                <a:cs typeface="Times New Roman" panose="02020603050405020304" pitchFamily="18" charset="0"/>
              </a:rPr>
              <a:t>Никогда не принуждайте! Попытайтесь разобраться в причинах отказа, если возможно, ликвидируйте их (например, изменив задание) или поменяйте игру.</a:t>
            </a:r>
          </a:p>
          <a:p>
            <a:pPr marL="0" indent="0" algn="just">
              <a:buNone/>
            </a:pPr>
            <a:endParaRPr lang="ru-RU" dirty="0"/>
          </a:p>
          <a:p>
            <a:pPr algn="just"/>
            <a:endParaRPr lang="ru-RU" dirty="0"/>
          </a:p>
        </p:txBody>
      </p:sp>
    </p:spTree>
    <p:extLst>
      <p:ext uri="{BB962C8B-B14F-4D97-AF65-F5344CB8AC3E}">
        <p14:creationId xmlns:p14="http://schemas.microsoft.com/office/powerpoint/2010/main" val="594123899"/>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7467600" cy="634082"/>
          </a:xfrm>
        </p:spPr>
        <p:txBody>
          <a:bodyPr>
            <a:noAutofit/>
          </a:bodyPr>
          <a:lstStyle/>
          <a:p>
            <a:pPr algn="ctr"/>
            <a:r>
              <a:rPr lang="ru-RU" sz="3200" b="1" dirty="0">
                <a:solidFill>
                  <a:srgbClr val="FF0000"/>
                </a:solidFill>
                <a:latin typeface="Times New Roman" panose="02020603050405020304" pitchFamily="18" charset="0"/>
                <a:cs typeface="Times New Roman" panose="02020603050405020304" pitchFamily="18" charset="0"/>
              </a:rPr>
              <a:t>До 2-х лет</a:t>
            </a:r>
          </a:p>
        </p:txBody>
      </p:sp>
      <p:sp>
        <p:nvSpPr>
          <p:cNvPr id="3" name="Объект 2"/>
          <p:cNvSpPr>
            <a:spLocks noGrp="1"/>
          </p:cNvSpPr>
          <p:nvPr>
            <p:ph sz="quarter" idx="1"/>
          </p:nvPr>
        </p:nvSpPr>
        <p:spPr>
          <a:xfrm>
            <a:off x="251520" y="836712"/>
            <a:ext cx="8424936" cy="5688632"/>
          </a:xfrm>
        </p:spPr>
        <p:txBody>
          <a:bodyPr>
            <a:normAutofit/>
          </a:bodyPr>
          <a:lstStyle/>
          <a:p>
            <a:endParaRPr lang="ru-RU" sz="2000" dirty="0" smtClean="0"/>
          </a:p>
          <a:p>
            <a:pPr algn="just"/>
            <a:r>
              <a:rPr lang="ru-RU" sz="2800" b="1" u="sng" dirty="0" smtClean="0">
                <a:solidFill>
                  <a:srgbClr val="FF0000"/>
                </a:solidFill>
                <a:latin typeface="Times New Roman" panose="02020603050405020304" pitchFamily="18" charset="0"/>
                <a:cs typeface="Times New Roman" panose="02020603050405020304" pitchFamily="18" charset="0"/>
              </a:rPr>
              <a:t>Содержание:</a:t>
            </a:r>
          </a:p>
          <a:p>
            <a:pPr marL="0" indent="0" algn="just">
              <a:buNone/>
            </a:pPr>
            <a:r>
              <a:rPr lang="ru-RU" sz="2800" dirty="0" smtClean="0">
                <a:latin typeface="Times New Roman" panose="02020603050405020304" pitchFamily="18" charset="0"/>
                <a:cs typeface="Times New Roman" panose="02020603050405020304" pitchFamily="18" charset="0"/>
              </a:rPr>
              <a:t>Дети </a:t>
            </a:r>
            <a:r>
              <a:rPr lang="ru-RU" sz="2800" dirty="0">
                <a:latin typeface="Times New Roman" panose="02020603050405020304" pitchFamily="18" charset="0"/>
                <a:cs typeface="Times New Roman" panose="02020603050405020304" pitchFamily="18" charset="0"/>
              </a:rPr>
              <a:t>знакомятся с ладонью, выполняют простые движения (похлопывание, постукивание, прятанье рук за спину), с помощью взрослого показывают фигурку животного одной </a:t>
            </a:r>
            <a:r>
              <a:rPr lang="ru-RU" sz="2800" dirty="0" smtClean="0">
                <a:latin typeface="Times New Roman" panose="02020603050405020304" pitchFamily="18" charset="0"/>
                <a:cs typeface="Times New Roman" panose="02020603050405020304" pitchFamily="18" charset="0"/>
              </a:rPr>
              <a:t>рукой.</a:t>
            </a:r>
          </a:p>
          <a:p>
            <a:pPr algn="just"/>
            <a:r>
              <a:rPr lang="ru-RU" sz="2800" b="1" u="sng" dirty="0" smtClean="0">
                <a:solidFill>
                  <a:srgbClr val="FF0000"/>
                </a:solidFill>
                <a:latin typeface="Times New Roman" panose="02020603050405020304" pitchFamily="18" charset="0"/>
                <a:cs typeface="Times New Roman" panose="02020603050405020304" pitchFamily="18" charset="0"/>
              </a:rPr>
              <a:t>Технология:</a:t>
            </a:r>
          </a:p>
          <a:p>
            <a:pPr marL="0" indent="0" algn="just">
              <a:buNone/>
            </a:pP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Потешку</a:t>
            </a:r>
            <a:r>
              <a:rPr lang="ru-RU" sz="2800" dirty="0">
                <a:latin typeface="Times New Roman" panose="02020603050405020304" pitchFamily="18" charset="0"/>
                <a:cs typeface="Times New Roman" panose="02020603050405020304" pitchFamily="18" charset="0"/>
              </a:rPr>
              <a:t> или стихотворение читают до игры 3-4 раза, рассматривают иллюстрацию, сопровождая её вопросами: «Как зайка шевелит ушами?», «Как курочка открывает рот?». При необходимости ребёнку помогают выполнить движение</a:t>
            </a:r>
          </a:p>
        </p:txBody>
      </p:sp>
    </p:spTree>
    <p:extLst>
      <p:ext uri="{BB962C8B-B14F-4D97-AF65-F5344CB8AC3E}">
        <p14:creationId xmlns:p14="http://schemas.microsoft.com/office/powerpoint/2010/main" val="341946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Autofit/>
          </a:bodyPr>
          <a:lstStyle/>
          <a:p>
            <a:pPr algn="ctr"/>
            <a:r>
              <a:rPr lang="ru-RU" sz="2800" b="1" u="sng" dirty="0">
                <a:solidFill>
                  <a:srgbClr val="FF0000"/>
                </a:solidFill>
                <a:latin typeface="Times New Roman" panose="02020603050405020304" pitchFamily="18" charset="0"/>
                <a:cs typeface="Times New Roman" panose="02020603050405020304" pitchFamily="18" charset="0"/>
              </a:rPr>
              <a:t>С 2 до 3 лет</a:t>
            </a:r>
          </a:p>
        </p:txBody>
      </p:sp>
      <p:sp>
        <p:nvSpPr>
          <p:cNvPr id="3" name="Объект 2"/>
          <p:cNvSpPr>
            <a:spLocks noGrp="1"/>
          </p:cNvSpPr>
          <p:nvPr>
            <p:ph sz="quarter" idx="1"/>
          </p:nvPr>
        </p:nvSpPr>
        <p:spPr>
          <a:xfrm>
            <a:off x="107504" y="692696"/>
            <a:ext cx="8640960" cy="5988496"/>
          </a:xfrm>
        </p:spPr>
        <p:txBody>
          <a:bodyPr>
            <a:noAutofit/>
          </a:bodyPr>
          <a:lstStyle/>
          <a:p>
            <a:pPr algn="just"/>
            <a:r>
              <a:rPr lang="ru-RU" b="1" u="sng" dirty="0" smtClean="0">
                <a:solidFill>
                  <a:srgbClr val="FF0000"/>
                </a:solidFill>
                <a:latin typeface="Times New Roman" panose="02020603050405020304" pitchFamily="18" charset="0"/>
                <a:cs typeface="Times New Roman" panose="02020603050405020304" pitchFamily="18" charset="0"/>
              </a:rPr>
              <a:t>Содержание:</a:t>
            </a:r>
          </a:p>
          <a:p>
            <a:pPr marL="0" indent="0" algn="just">
              <a:buNone/>
            </a:pPr>
            <a:r>
              <a:rPr lang="ru-RU" dirty="0" smtClean="0">
                <a:latin typeface="Times New Roman" panose="02020603050405020304" pitchFamily="18" charset="0"/>
                <a:cs typeface="Times New Roman" panose="02020603050405020304" pitchFamily="18" charset="0"/>
              </a:rPr>
              <a:t>энергичные </a:t>
            </a:r>
            <a:r>
              <a:rPr lang="ru-RU" dirty="0">
                <a:latin typeface="Times New Roman" panose="02020603050405020304" pitchFamily="18" charset="0"/>
                <a:cs typeface="Times New Roman" panose="02020603050405020304" pitchFamily="18" charset="0"/>
              </a:rPr>
              <a:t>движения кистями рук (месим тесто, забиваем гвоздик</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составление </a:t>
            </a:r>
            <a:r>
              <a:rPr lang="ru-RU" dirty="0">
                <a:latin typeface="Times New Roman" panose="02020603050405020304" pitchFamily="18" charset="0"/>
                <a:cs typeface="Times New Roman" panose="02020603050405020304" pitchFamily="18" charset="0"/>
              </a:rPr>
              <a:t>простых фигур из пальцев и ладоней (колечко, ковшик);</a:t>
            </a:r>
          </a:p>
          <a:p>
            <a:pPr marL="0" indent="0" algn="just">
              <a:buNone/>
            </a:pPr>
            <a:r>
              <a:rPr lang="ru-RU" dirty="0" smtClean="0">
                <a:latin typeface="Times New Roman" panose="02020603050405020304" pitchFamily="18" charset="0"/>
                <a:cs typeface="Times New Roman" panose="02020603050405020304" pitchFamily="18" charset="0"/>
              </a:rPr>
              <a:t>простые фигуры из пальчиков одной руки (зайчик, коза);</a:t>
            </a:r>
          </a:p>
          <a:p>
            <a:pPr marL="0" indent="0" algn="just">
              <a:buNone/>
            </a:pPr>
            <a:r>
              <a:rPr lang="ru-RU" dirty="0" smtClean="0">
                <a:latin typeface="Times New Roman" panose="02020603050405020304" pitchFamily="18" charset="0"/>
                <a:cs typeface="Times New Roman" panose="02020603050405020304" pitchFamily="18" charset="0"/>
              </a:rPr>
              <a:t>согласованные </a:t>
            </a:r>
            <a:r>
              <a:rPr lang="ru-RU" dirty="0">
                <a:latin typeface="Times New Roman" panose="02020603050405020304" pitchFamily="18" charset="0"/>
                <a:cs typeface="Times New Roman" panose="02020603050405020304" pitchFamily="18" charset="0"/>
              </a:rPr>
              <a:t>действия двумя руками (домик, ворота</a:t>
            </a:r>
            <a:r>
              <a:rPr lang="ru-RU" dirty="0" smtClean="0">
                <a:latin typeface="Times New Roman" panose="02020603050405020304" pitchFamily="18" charset="0"/>
                <a:cs typeface="Times New Roman" panose="02020603050405020304" pitchFamily="18" charset="0"/>
              </a:rPr>
              <a:t>).</a:t>
            </a:r>
          </a:p>
          <a:p>
            <a:pPr marL="0" indent="0" algn="just">
              <a:buNone/>
            </a:pPr>
            <a:endParaRPr lang="ru-RU" dirty="0">
              <a:latin typeface="Times New Roman" panose="02020603050405020304" pitchFamily="18" charset="0"/>
              <a:cs typeface="Times New Roman" panose="02020603050405020304" pitchFamily="18" charset="0"/>
            </a:endParaRPr>
          </a:p>
          <a:p>
            <a:pPr algn="just"/>
            <a:r>
              <a:rPr lang="ru-RU" b="1" u="sng" dirty="0" smtClean="0">
                <a:solidFill>
                  <a:srgbClr val="FF0000"/>
                </a:solidFill>
                <a:latin typeface="Times New Roman" panose="02020603050405020304" pitchFamily="18" charset="0"/>
                <a:cs typeface="Times New Roman" panose="02020603050405020304" pitchFamily="18" charset="0"/>
              </a:rPr>
              <a:t>Технология</a:t>
            </a:r>
          </a:p>
          <a:p>
            <a:pPr marL="0" indent="0" algn="just">
              <a:buNone/>
            </a:pPr>
            <a:r>
              <a:rPr lang="ru-RU" dirty="0" smtClean="0">
                <a:latin typeface="Times New Roman" panose="02020603050405020304" pitchFamily="18" charset="0"/>
                <a:cs typeface="Times New Roman" panose="02020603050405020304" pitchFamily="18" charset="0"/>
              </a:rPr>
              <a:t>С </a:t>
            </a:r>
            <a:r>
              <a:rPr lang="ru-RU" dirty="0">
                <a:latin typeface="Times New Roman" panose="02020603050405020304" pitchFamily="18" charset="0"/>
                <a:cs typeface="Times New Roman" panose="02020603050405020304" pitchFamily="18" charset="0"/>
              </a:rPr>
              <a:t>ребёнком рассматривается фигурка животного или его иллюстрация, отмечаются его характерные особенности. Взрослый даёт образец положения пальцев. При необходимости помогает ребёнку, побуждает к звукоподражанию</a:t>
            </a:r>
          </a:p>
        </p:txBody>
      </p:sp>
      <p:pic>
        <p:nvPicPr>
          <p:cNvPr id="6" name="Содержимое 3" descr="domik.gif"/>
          <p:cNvPicPr>
            <a:picLocks noChangeAspect="1"/>
          </p:cNvPicPr>
          <p:nvPr/>
        </p:nvPicPr>
        <p:blipFill>
          <a:blip r:embed="rId2" cstate="print"/>
          <a:stretch>
            <a:fillRect/>
          </a:stretch>
        </p:blipFill>
        <p:spPr bwMode="auto">
          <a:xfrm>
            <a:off x="7596336" y="2983519"/>
            <a:ext cx="1205636" cy="1607514"/>
          </a:xfrm>
          <a:prstGeom prst="rect">
            <a:avLst/>
          </a:prstGeom>
          <a:noFill/>
          <a:ln w="9525">
            <a:noFill/>
            <a:miter lim="800000"/>
            <a:headEnd/>
            <a:tailEnd/>
          </a:ln>
          <a:effectLst/>
        </p:spPr>
      </p:pic>
    </p:spTree>
    <p:extLst>
      <p:ext uri="{BB962C8B-B14F-4D97-AF65-F5344CB8AC3E}">
        <p14:creationId xmlns:p14="http://schemas.microsoft.com/office/powerpoint/2010/main" val="22689454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67600" cy="432048"/>
          </a:xfrm>
        </p:spPr>
        <p:txBody>
          <a:bodyPr>
            <a:noAutofit/>
          </a:bodyPr>
          <a:lstStyle/>
          <a:p>
            <a:pPr algn="ctr"/>
            <a:r>
              <a:rPr lang="ru-RU" sz="2800" b="1" dirty="0">
                <a:solidFill>
                  <a:srgbClr val="FF0000"/>
                </a:solidFill>
                <a:latin typeface="Times New Roman" panose="02020603050405020304" pitchFamily="18" charset="0"/>
                <a:cs typeface="Times New Roman" panose="02020603050405020304" pitchFamily="18" charset="0"/>
              </a:rPr>
              <a:t>С 3 до 4 лет</a:t>
            </a:r>
          </a:p>
        </p:txBody>
      </p:sp>
      <p:sp>
        <p:nvSpPr>
          <p:cNvPr id="3" name="Объект 2"/>
          <p:cNvSpPr>
            <a:spLocks noGrp="1"/>
          </p:cNvSpPr>
          <p:nvPr>
            <p:ph sz="quarter" idx="1"/>
          </p:nvPr>
        </p:nvSpPr>
        <p:spPr>
          <a:xfrm>
            <a:off x="251520" y="548680"/>
            <a:ext cx="8424936" cy="5925272"/>
          </a:xfrm>
        </p:spPr>
        <p:txBody>
          <a:bodyPr>
            <a:noAutofit/>
          </a:bodyPr>
          <a:lstStyle/>
          <a:p>
            <a:r>
              <a:rPr lang="ru-RU" b="1" u="sng" dirty="0" smtClean="0">
                <a:solidFill>
                  <a:srgbClr val="FF0000"/>
                </a:solidFill>
                <a:latin typeface="Times New Roman" panose="02020603050405020304" pitchFamily="18" charset="0"/>
                <a:cs typeface="Times New Roman" panose="02020603050405020304" pitchFamily="18" charset="0"/>
              </a:rPr>
              <a:t>Содержание:</a:t>
            </a:r>
          </a:p>
          <a:p>
            <a:pPr marL="0" indent="0" algn="just">
              <a:buNone/>
            </a:pPr>
            <a:r>
              <a:rPr lang="ru-RU" dirty="0" smtClean="0">
                <a:latin typeface="Times New Roman" panose="02020603050405020304" pitchFamily="18" charset="0"/>
                <a:cs typeface="Times New Roman" panose="02020603050405020304" pitchFamily="18" charset="0"/>
              </a:rPr>
              <a:t>Дети </a:t>
            </a:r>
            <a:r>
              <a:rPr lang="ru-RU" dirty="0">
                <a:latin typeface="Times New Roman" panose="02020603050405020304" pitchFamily="18" charset="0"/>
                <a:cs typeface="Times New Roman" panose="02020603050405020304" pitchFamily="18" charset="0"/>
              </a:rPr>
              <a:t>выполняют фигуру животного сначала одной рукой, а затем другой, потом двумя руками вместе.</a:t>
            </a:r>
          </a:p>
          <a:p>
            <a:pPr marL="0" indent="0" algn="just">
              <a:buNone/>
            </a:pPr>
            <a:r>
              <a:rPr lang="ru-RU" dirty="0" smtClean="0">
                <a:latin typeface="Times New Roman" panose="02020603050405020304" pitchFamily="18" charset="0"/>
                <a:cs typeface="Times New Roman" panose="02020603050405020304" pitchFamily="18" charset="0"/>
              </a:rPr>
              <a:t>Далее </a:t>
            </a:r>
            <a:r>
              <a:rPr lang="ru-RU" dirty="0">
                <a:latin typeface="Times New Roman" panose="02020603050405020304" pitchFamily="18" charset="0"/>
                <a:cs typeface="Times New Roman" panose="02020603050405020304" pitchFamily="18" charset="0"/>
              </a:rPr>
              <a:t>разучивается вторая фигура по этому же принципу.</a:t>
            </a:r>
          </a:p>
          <a:p>
            <a:pPr marL="0" indent="0" algn="just">
              <a:buNone/>
            </a:pPr>
            <a:r>
              <a:rPr lang="ru-RU" dirty="0">
                <a:latin typeface="Times New Roman" panose="02020603050405020304" pitchFamily="18" charset="0"/>
                <a:cs typeface="Times New Roman" panose="02020603050405020304" pitchFamily="18" charset="0"/>
              </a:rPr>
              <a:t>Далее дети выполняют одной рукой первую фигуру, другой – вторую, положение рук меняется.</a:t>
            </a:r>
          </a:p>
          <a:p>
            <a:pPr marL="0" indent="0" algn="just">
              <a:buNone/>
            </a:pPr>
            <a:r>
              <a:rPr lang="ru-RU" dirty="0">
                <a:latin typeface="Times New Roman" panose="02020603050405020304" pitchFamily="18" charset="0"/>
                <a:cs typeface="Times New Roman" panose="02020603050405020304" pitchFamily="18" charset="0"/>
              </a:rPr>
              <a:t>Дети учатся сгибать и разгибать пальцы поочерёдно правой и левой рукой</a:t>
            </a:r>
          </a:p>
          <a:p>
            <a:r>
              <a:rPr lang="ru-RU" b="1" u="sng" dirty="0" smtClean="0">
                <a:solidFill>
                  <a:srgbClr val="FF0000"/>
                </a:solidFill>
                <a:latin typeface="Times New Roman" panose="02020603050405020304" pitchFamily="18" charset="0"/>
                <a:cs typeface="Times New Roman" panose="02020603050405020304" pitchFamily="18" charset="0"/>
              </a:rPr>
              <a:t>Технология:</a:t>
            </a:r>
          </a:p>
          <a:p>
            <a:pPr marL="0" indent="0" algn="just">
              <a:buNone/>
            </a:pPr>
            <a:r>
              <a:rPr lang="ru-RU" dirty="0" smtClean="0">
                <a:latin typeface="Times New Roman" panose="02020603050405020304" pitchFamily="18" charset="0"/>
                <a:cs typeface="Times New Roman" panose="02020603050405020304" pitchFamily="18" charset="0"/>
              </a:rPr>
              <a:t>С </a:t>
            </a:r>
            <a:r>
              <a:rPr lang="ru-RU" dirty="0">
                <a:latin typeface="Times New Roman" panose="02020603050405020304" pitchFamily="18" charset="0"/>
                <a:cs typeface="Times New Roman" panose="02020603050405020304" pitchFamily="18" charset="0"/>
              </a:rPr>
              <a:t>детьми разучивается стихотворение, </a:t>
            </a:r>
            <a:r>
              <a:rPr lang="ru-RU" dirty="0" err="1">
                <a:latin typeface="Times New Roman" panose="02020603050405020304" pitchFamily="18" charset="0"/>
                <a:cs typeface="Times New Roman" panose="02020603050405020304" pitchFamily="18" charset="0"/>
              </a:rPr>
              <a:t>потешка</a:t>
            </a:r>
            <a:r>
              <a:rPr lang="ru-RU" dirty="0">
                <a:latin typeface="Times New Roman" panose="02020603050405020304" pitchFamily="18" charset="0"/>
                <a:cs typeface="Times New Roman" panose="02020603050405020304" pitchFamily="18" charset="0"/>
              </a:rPr>
              <a:t> или считалка. Детям предлагают вспомнить, как они показывали животное пальчиками, руками</a:t>
            </a:r>
            <a:r>
              <a:rPr lang="ru-RU" sz="28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Затем делается акцент на основное действие героя. При выполнении движения дети должны сохранять пальцы в нужном положении</a:t>
            </a:r>
          </a:p>
        </p:txBody>
      </p:sp>
    </p:spTree>
    <p:extLst>
      <p:ext uri="{BB962C8B-B14F-4D97-AF65-F5344CB8AC3E}">
        <p14:creationId xmlns:p14="http://schemas.microsoft.com/office/powerpoint/2010/main" val="2283533640"/>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pPr algn="ctr"/>
            <a:r>
              <a:rPr lang="ru-RU" sz="3200" b="1" dirty="0">
                <a:solidFill>
                  <a:srgbClr val="FF0000"/>
                </a:solidFill>
                <a:latin typeface="Times New Roman" panose="02020603050405020304" pitchFamily="18" charset="0"/>
                <a:cs typeface="Times New Roman" panose="02020603050405020304" pitchFamily="18" charset="0"/>
              </a:rPr>
              <a:t>С 4 до 5 лет</a:t>
            </a:r>
          </a:p>
        </p:txBody>
      </p:sp>
      <p:sp>
        <p:nvSpPr>
          <p:cNvPr id="3" name="Объект 2"/>
          <p:cNvSpPr>
            <a:spLocks noGrp="1"/>
          </p:cNvSpPr>
          <p:nvPr>
            <p:ph sz="quarter" idx="1"/>
          </p:nvPr>
        </p:nvSpPr>
        <p:spPr>
          <a:xfrm>
            <a:off x="323528" y="1124744"/>
            <a:ext cx="8208912" cy="5349208"/>
          </a:xfrm>
        </p:spPr>
        <p:txBody>
          <a:bodyPr>
            <a:normAutofit/>
          </a:bodyPr>
          <a:lstStyle/>
          <a:p>
            <a:pPr algn="just"/>
            <a:r>
              <a:rPr lang="ru-RU" sz="2800" b="1" u="sng" dirty="0" smtClean="0">
                <a:solidFill>
                  <a:srgbClr val="FF0000"/>
                </a:solidFill>
                <a:latin typeface="Times New Roman" panose="02020603050405020304" pitchFamily="18" charset="0"/>
                <a:cs typeface="Times New Roman" panose="02020603050405020304" pitchFamily="18" charset="0"/>
              </a:rPr>
              <a:t>Содержание:</a:t>
            </a:r>
          </a:p>
          <a:p>
            <a:pPr marL="0" indent="0" algn="just">
              <a:buNone/>
            </a:pPr>
            <a:r>
              <a:rPr lang="ru-RU" sz="2800" dirty="0" smtClean="0">
                <a:latin typeface="Times New Roman" panose="02020603050405020304" pitchFamily="18" charset="0"/>
                <a:cs typeface="Times New Roman" panose="02020603050405020304" pitchFamily="18" charset="0"/>
              </a:rPr>
              <a:t>Дети </a:t>
            </a:r>
            <a:r>
              <a:rPr lang="ru-RU" sz="2800" dirty="0">
                <a:latin typeface="Times New Roman" panose="02020603050405020304" pitchFamily="18" charset="0"/>
                <a:cs typeface="Times New Roman" panose="02020603050405020304" pitchFamily="18" charset="0"/>
              </a:rPr>
              <a:t>выполняют разные фигуры и движения правой и левой рукой.</a:t>
            </a:r>
          </a:p>
          <a:p>
            <a:pPr marL="0" indent="0" algn="just">
              <a:buNone/>
            </a:pPr>
            <a:r>
              <a:rPr lang="ru-RU" sz="2800" dirty="0">
                <a:latin typeface="Times New Roman" panose="02020603050405020304" pitchFamily="18" charset="0"/>
                <a:cs typeface="Times New Roman" panose="02020603050405020304" pitchFamily="18" charset="0"/>
              </a:rPr>
              <a:t>Дети сжимают и разжимают пальцы обеих рук вместе и поочерёдно. Дети составляют фигуру из обеих рук, совмещая </a:t>
            </a:r>
            <a:r>
              <a:rPr lang="ru-RU" sz="2800" dirty="0" smtClean="0">
                <a:latin typeface="Times New Roman" panose="02020603050405020304" pitchFamily="18" charset="0"/>
                <a:cs typeface="Times New Roman" panose="02020603050405020304" pitchFamily="18" charset="0"/>
              </a:rPr>
              <a:t>пальцы.</a:t>
            </a:r>
          </a:p>
          <a:p>
            <a:pPr marL="0" indent="0" algn="just">
              <a:buNone/>
            </a:pPr>
            <a:endParaRPr lang="ru-RU" sz="2800" dirty="0">
              <a:latin typeface="Times New Roman" panose="02020603050405020304" pitchFamily="18" charset="0"/>
              <a:cs typeface="Times New Roman" panose="02020603050405020304" pitchFamily="18" charset="0"/>
            </a:endParaRPr>
          </a:p>
          <a:p>
            <a:pPr algn="just"/>
            <a:r>
              <a:rPr lang="ru-RU" sz="2800" b="1" u="sng" dirty="0" smtClean="0">
                <a:solidFill>
                  <a:srgbClr val="FF0000"/>
                </a:solidFill>
                <a:latin typeface="Times New Roman" panose="02020603050405020304" pitchFamily="18" charset="0"/>
                <a:cs typeface="Times New Roman" panose="02020603050405020304" pitchFamily="18" charset="0"/>
              </a:rPr>
              <a:t>Технология:</a:t>
            </a:r>
          </a:p>
          <a:p>
            <a:pPr marL="0" indent="0" algn="just">
              <a:buNone/>
            </a:pPr>
            <a:r>
              <a:rPr lang="ru-RU" sz="2800" dirty="0" smtClean="0">
                <a:latin typeface="Times New Roman" panose="02020603050405020304" pitchFamily="18" charset="0"/>
                <a:cs typeface="Times New Roman" panose="02020603050405020304" pitchFamily="18" charset="0"/>
              </a:rPr>
              <a:t>При </a:t>
            </a:r>
            <a:r>
              <a:rPr lang="ru-RU" sz="2800" dirty="0">
                <a:latin typeface="Times New Roman" panose="02020603050405020304" pitchFamily="18" charset="0"/>
                <a:cs typeface="Times New Roman" panose="02020603050405020304" pitchFamily="18" charset="0"/>
              </a:rPr>
              <a:t>выполнении фигуры обращается внимание на правильное положение пальцев, кисти рук</a:t>
            </a:r>
          </a:p>
        </p:txBody>
      </p:sp>
    </p:spTree>
    <p:extLst>
      <p:ext uri="{BB962C8B-B14F-4D97-AF65-F5344CB8AC3E}">
        <p14:creationId xmlns:p14="http://schemas.microsoft.com/office/powerpoint/2010/main" val="465970524"/>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9" y="274638"/>
            <a:ext cx="8281852" cy="634082"/>
          </a:xfrm>
        </p:spPr>
        <p:txBody>
          <a:bodyPr>
            <a:normAutofit/>
          </a:bodyPr>
          <a:lstStyle/>
          <a:p>
            <a:pPr algn="ctr"/>
            <a:r>
              <a:rPr lang="ru-RU" sz="3200" b="1" dirty="0">
                <a:solidFill>
                  <a:srgbClr val="FF0000"/>
                </a:solidFill>
                <a:latin typeface="Times New Roman" panose="02020603050405020304" pitchFamily="18" charset="0"/>
                <a:cs typeface="Times New Roman" panose="02020603050405020304" pitchFamily="18" charset="0"/>
              </a:rPr>
              <a:t>С 5 до 7 лет</a:t>
            </a:r>
          </a:p>
        </p:txBody>
      </p:sp>
      <p:sp>
        <p:nvSpPr>
          <p:cNvPr id="3" name="Объект 2"/>
          <p:cNvSpPr>
            <a:spLocks noGrp="1"/>
          </p:cNvSpPr>
          <p:nvPr>
            <p:ph sz="quarter" idx="1"/>
          </p:nvPr>
        </p:nvSpPr>
        <p:spPr>
          <a:xfrm>
            <a:off x="251520" y="980728"/>
            <a:ext cx="8568952" cy="5493224"/>
          </a:xfrm>
        </p:spPr>
        <p:txBody>
          <a:bodyPr>
            <a:normAutofit/>
          </a:bodyPr>
          <a:lstStyle/>
          <a:p>
            <a:r>
              <a:rPr lang="ru-RU" b="1" u="sng" dirty="0" smtClean="0">
                <a:solidFill>
                  <a:srgbClr val="FF0000"/>
                </a:solidFill>
                <a:latin typeface="Times New Roman" panose="02020603050405020304" pitchFamily="18" charset="0"/>
                <a:cs typeface="Times New Roman" panose="02020603050405020304" pitchFamily="18" charset="0"/>
              </a:rPr>
              <a:t>Содержание:</a:t>
            </a:r>
          </a:p>
          <a:p>
            <a:pPr marL="0" indent="0">
              <a:buNone/>
            </a:pPr>
            <a:r>
              <a:rPr lang="ru-RU" dirty="0" smtClean="0">
                <a:latin typeface="Times New Roman" panose="02020603050405020304" pitchFamily="18" charset="0"/>
                <a:cs typeface="Times New Roman" panose="02020603050405020304" pitchFamily="18" charset="0"/>
              </a:rPr>
              <a:t>Дети </a:t>
            </a:r>
            <a:r>
              <a:rPr lang="ru-RU" dirty="0">
                <a:latin typeface="Times New Roman" panose="02020603050405020304" pitchFamily="18" charset="0"/>
                <a:cs typeface="Times New Roman" panose="02020603050405020304" pitchFamily="18" charset="0"/>
              </a:rPr>
              <a:t>рассказывают руками стихи, потешки с частой сменой фигур. Совмещают пальцы одной руки поочерёдно (1 – 2, 1 – 3, 1 – 4, 1 – 5). Затем другой рукой обеими руками параллельно.</a:t>
            </a:r>
          </a:p>
          <a:p>
            <a:pPr marL="0" indent="0">
              <a:buNone/>
            </a:pPr>
            <a:r>
              <a:rPr lang="ru-RU" dirty="0">
                <a:latin typeface="Times New Roman" panose="02020603050405020304" pitchFamily="18" charset="0"/>
                <a:cs typeface="Times New Roman" panose="02020603050405020304" pitchFamily="18" charset="0"/>
              </a:rPr>
              <a:t>Составляют из пальцев фигурки животных с использованием дополнительных материалов (шарик, платочек, карандаш и т.д</a:t>
            </a:r>
            <a:r>
              <a:rPr lang="ru-RU" dirty="0" smtClean="0">
                <a:latin typeface="Times New Roman" panose="02020603050405020304" pitchFamily="18" charset="0"/>
                <a:cs typeface="Times New Roman" panose="02020603050405020304" pitchFamily="18" charset="0"/>
              </a:rPr>
              <a:t>.)</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a:t>
            </a:r>
            <a:r>
              <a:rPr lang="ru-RU" b="1" u="sng" dirty="0" smtClean="0">
                <a:solidFill>
                  <a:srgbClr val="FF0000"/>
                </a:solidFill>
                <a:latin typeface="Times New Roman" panose="02020603050405020304" pitchFamily="18" charset="0"/>
                <a:cs typeface="Times New Roman" panose="02020603050405020304" pitchFamily="18" charset="0"/>
              </a:rPr>
              <a:t>Технология:</a:t>
            </a:r>
          </a:p>
          <a:p>
            <a:pPr marL="0" indent="0" algn="just">
              <a:buNone/>
            </a:pPr>
            <a:r>
              <a:rPr lang="ru-RU" dirty="0" smtClean="0">
                <a:latin typeface="Times New Roman" panose="02020603050405020304" pitchFamily="18" charset="0"/>
                <a:cs typeface="Times New Roman" panose="02020603050405020304" pitchFamily="18" charset="0"/>
              </a:rPr>
              <a:t>Обращать </a:t>
            </a:r>
            <a:r>
              <a:rPr lang="ru-RU" dirty="0">
                <a:latin typeface="Times New Roman" panose="02020603050405020304" pitchFamily="18" charset="0"/>
                <a:cs typeface="Times New Roman" panose="02020603050405020304" pitchFamily="18" charset="0"/>
              </a:rPr>
              <a:t>внимание на качество составления фигуры, </a:t>
            </a:r>
            <a:r>
              <a:rPr lang="ru-RU" dirty="0" smtClean="0">
                <a:latin typeface="Times New Roman" panose="02020603050405020304" pitchFamily="18" charset="0"/>
                <a:cs typeface="Times New Roman" panose="02020603050405020304" pitchFamily="18" charset="0"/>
              </a:rPr>
              <a:t>координированность </a:t>
            </a:r>
            <a:r>
              <a:rPr lang="ru-RU" dirty="0">
                <a:latin typeface="Times New Roman" panose="02020603050405020304" pitchFamily="18" charset="0"/>
                <a:cs typeface="Times New Roman" panose="02020603050405020304" pitchFamily="18" charset="0"/>
              </a:rPr>
              <a:t>движений отдельных пальцев и всей кисти, умение удержать </a:t>
            </a:r>
            <a:r>
              <a:rPr lang="ru-RU" dirty="0" smtClean="0">
                <a:latin typeface="Times New Roman" panose="02020603050405020304" pitchFamily="18" charset="0"/>
                <a:cs typeface="Times New Roman" panose="02020603050405020304" pitchFamily="18" charset="0"/>
              </a:rPr>
              <a:t>предмет.</a:t>
            </a:r>
            <a:endParaRPr lang="ru-RU" dirty="0">
              <a:latin typeface="Times New Roman" panose="02020603050405020304" pitchFamily="18" charset="0"/>
              <a:cs typeface="Times New Roman" panose="02020603050405020304" pitchFamily="18" charset="0"/>
            </a:endParaRPr>
          </a:p>
          <a:p>
            <a:endParaRPr lang="ru-RU" sz="1800" dirty="0"/>
          </a:p>
        </p:txBody>
      </p:sp>
    </p:spTree>
    <p:extLst>
      <p:ext uri="{BB962C8B-B14F-4D97-AF65-F5344CB8AC3E}">
        <p14:creationId xmlns:p14="http://schemas.microsoft.com/office/powerpoint/2010/main" val="1830287153"/>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03232" cy="706090"/>
          </a:xfrm>
        </p:spPr>
        <p:txBody>
          <a:bodyPr/>
          <a:lstStyle/>
          <a:p>
            <a:pPr algn="ctr"/>
            <a:r>
              <a:rPr lang="ru-RU" b="1" dirty="0">
                <a:solidFill>
                  <a:srgbClr val="00B050"/>
                </a:solidFill>
                <a:latin typeface="Times New Roman" panose="02020603050405020304" pitchFamily="18" charset="0"/>
                <a:cs typeface="Times New Roman" panose="02020603050405020304" pitchFamily="18" charset="0"/>
              </a:rPr>
              <a:t>Группы пальчиковых игр</a:t>
            </a:r>
          </a:p>
        </p:txBody>
      </p:sp>
      <p:sp>
        <p:nvSpPr>
          <p:cNvPr id="3" name="Объект 2"/>
          <p:cNvSpPr>
            <a:spLocks noGrp="1"/>
          </p:cNvSpPr>
          <p:nvPr>
            <p:ph sz="quarter" idx="1"/>
          </p:nvPr>
        </p:nvSpPr>
        <p:spPr>
          <a:xfrm>
            <a:off x="467544" y="1052736"/>
            <a:ext cx="8147248" cy="5493224"/>
          </a:xfrm>
        </p:spPr>
        <p:txBody>
          <a:bodyPr>
            <a:normAutofit/>
          </a:bodyPr>
          <a:lstStyle/>
          <a:p>
            <a:pPr marL="0" indent="0" algn="ctr">
              <a:buNone/>
            </a:pPr>
            <a:r>
              <a:rPr lang="ru-RU" b="1" dirty="0" smtClean="0">
                <a:solidFill>
                  <a:srgbClr val="7030A0"/>
                </a:solidFill>
              </a:rPr>
              <a:t>1</a:t>
            </a:r>
            <a:r>
              <a:rPr lang="ru-RU" b="1" dirty="0" smtClean="0">
                <a:solidFill>
                  <a:srgbClr val="7030A0"/>
                </a:solidFill>
                <a:latin typeface="Times New Roman" panose="02020603050405020304" pitchFamily="18" charset="0"/>
                <a:cs typeface="Times New Roman" panose="02020603050405020304" pitchFamily="18" charset="0"/>
              </a:rPr>
              <a:t>. Игры </a:t>
            </a:r>
            <a:r>
              <a:rPr lang="ru-RU" b="1" dirty="0">
                <a:solidFill>
                  <a:srgbClr val="7030A0"/>
                </a:solidFill>
                <a:latin typeface="Times New Roman" panose="02020603050405020304" pitchFamily="18" charset="0"/>
                <a:cs typeface="Times New Roman" panose="02020603050405020304" pitchFamily="18" charset="0"/>
              </a:rPr>
              <a:t>– манипуляции.</a:t>
            </a:r>
          </a:p>
          <a:p>
            <a:pPr marL="0" indent="0" algn="just">
              <a:buNone/>
            </a:pPr>
            <a:r>
              <a:rPr lang="ru-RU" dirty="0">
                <a:latin typeface="Times New Roman" panose="02020603050405020304" pitchFamily="18" charset="0"/>
                <a:cs typeface="Times New Roman" panose="02020603050405020304" pitchFamily="18" charset="0"/>
              </a:rPr>
              <a:t>«Ладушки-ладушки…», «Сорока-белобока…» - указательным пальцем осуществляют круговые движения.</a:t>
            </a:r>
          </a:p>
          <a:p>
            <a:pPr marL="0" indent="0" algn="just">
              <a:buNone/>
            </a:pPr>
            <a:r>
              <a:rPr lang="ru-RU" dirty="0">
                <a:latin typeface="Times New Roman" panose="02020603050405020304" pitchFamily="18" charset="0"/>
                <a:cs typeface="Times New Roman" panose="02020603050405020304" pitchFamily="18" charset="0"/>
              </a:rPr>
              <a:t>«Пальчик-мальчик, где ты был?..», «Мы делили апельсин…», «Этот пальчик хочет спать…», «Этот пальчик – дедушка…», «Раз, два, три, четыре, кто живёт в моей квартире?..», «Пальчики пошли гулять…» - ребёнок поочерёдно загибает каждый пальчик</a:t>
            </a:r>
            <a:r>
              <a:rPr lang="ru-RU" dirty="0" smtClean="0">
                <a:latin typeface="Times New Roman" panose="02020603050405020304" pitchFamily="18" charset="0"/>
                <a:cs typeface="Times New Roman" panose="02020603050405020304" pitchFamily="18" charset="0"/>
              </a:rPr>
              <a:t>.</a:t>
            </a:r>
          </a:p>
          <a:p>
            <a:pPr marL="0" indent="0" algn="just">
              <a:buNone/>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Эти упражнения он может выполнять самостоятельно или с помощью взрослого. Они развивают воображение: в каждом пальчике ребёнок видит тот или иной образ.</a:t>
            </a:r>
          </a:p>
          <a:p>
            <a:endParaRPr lang="ru-RU" dirty="0"/>
          </a:p>
        </p:txBody>
      </p:sp>
    </p:spTree>
    <p:extLst>
      <p:ext uri="{BB962C8B-B14F-4D97-AF65-F5344CB8AC3E}">
        <p14:creationId xmlns:p14="http://schemas.microsoft.com/office/powerpoint/2010/main" val="31120732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136904" cy="576064"/>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2. Сюжетные пальчиковые упражнения</a:t>
            </a:r>
            <a:r>
              <a:rPr lang="ru-RU" sz="2800" dirty="0">
                <a:latin typeface="Times New Roman" panose="02020603050405020304" pitchFamily="18" charset="0"/>
                <a:cs typeface="Times New Roman" panose="02020603050405020304" pitchFamily="18" charset="0"/>
              </a:rPr>
              <a:t>.</a:t>
            </a:r>
          </a:p>
        </p:txBody>
      </p:sp>
      <p:sp>
        <p:nvSpPr>
          <p:cNvPr id="3" name="Объект 2"/>
          <p:cNvSpPr>
            <a:spLocks noGrp="1"/>
          </p:cNvSpPr>
          <p:nvPr>
            <p:ph sz="quarter" idx="1"/>
          </p:nvPr>
        </p:nvSpPr>
        <p:spPr>
          <a:xfrm>
            <a:off x="179512" y="908720"/>
            <a:ext cx="8640960" cy="5472608"/>
          </a:xfrm>
        </p:spPr>
        <p:txBody>
          <a:bodyPr>
            <a:normAutofit/>
          </a:bodyPr>
          <a:lstStyle/>
          <a:p>
            <a:pPr marL="0" indent="0">
              <a:buNone/>
            </a:pPr>
            <a:r>
              <a:rPr lang="ru-RU" dirty="0">
                <a:solidFill>
                  <a:srgbClr val="00B050"/>
                </a:solidFill>
                <a:latin typeface="Times New Roman" panose="02020603050405020304" pitchFamily="18" charset="0"/>
                <a:cs typeface="Times New Roman" panose="02020603050405020304" pitchFamily="18" charset="0"/>
              </a:rPr>
              <a:t>«</a:t>
            </a:r>
            <a:r>
              <a:rPr lang="ru-RU" b="1" dirty="0">
                <a:solidFill>
                  <a:srgbClr val="00B050"/>
                </a:solidFill>
                <a:latin typeface="Times New Roman" panose="02020603050405020304" pitchFamily="18" charset="0"/>
                <a:cs typeface="Times New Roman" panose="02020603050405020304" pitchFamily="18" charset="0"/>
              </a:rPr>
              <a:t>Пальчики здороваются</a:t>
            </a:r>
            <a:r>
              <a:rPr lang="ru-RU" dirty="0">
                <a:solidFill>
                  <a:srgbClr val="00B05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подушечки пальцев соприкасаются с большим пальцем (правой, левой руки, двух одновременно).</a:t>
            </a:r>
          </a:p>
          <a:p>
            <a:pPr marL="0" indent="0">
              <a:buNone/>
            </a:pPr>
            <a:r>
              <a:rPr lang="ru-RU" dirty="0">
                <a:solidFill>
                  <a:srgbClr val="00B050"/>
                </a:solidFill>
                <a:latin typeface="Times New Roman" panose="02020603050405020304" pitchFamily="18" charset="0"/>
                <a:cs typeface="Times New Roman" panose="02020603050405020304" pitchFamily="18" charset="0"/>
              </a:rPr>
              <a:t>«</a:t>
            </a:r>
            <a:r>
              <a:rPr lang="ru-RU" b="1" dirty="0">
                <a:solidFill>
                  <a:srgbClr val="00B050"/>
                </a:solidFill>
                <a:latin typeface="Times New Roman" panose="02020603050405020304" pitchFamily="18" charset="0"/>
                <a:cs typeface="Times New Roman" panose="02020603050405020304" pitchFamily="18" charset="0"/>
              </a:rPr>
              <a:t>Распускается цветок</a:t>
            </a:r>
            <a:r>
              <a:rPr lang="ru-RU" dirty="0">
                <a:solidFill>
                  <a:srgbClr val="00B050"/>
                </a:solidFill>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 из сжатого кулака поочерёдно «появляются» пальцы.</a:t>
            </a:r>
          </a:p>
          <a:p>
            <a:pPr marL="0" indent="0">
              <a:buNone/>
            </a:pPr>
            <a:r>
              <a:rPr lang="ru-RU" b="1" dirty="0">
                <a:solidFill>
                  <a:srgbClr val="00B050"/>
                </a:solidFill>
                <a:latin typeface="Times New Roman" panose="02020603050405020304" pitchFamily="18" charset="0"/>
                <a:cs typeface="Times New Roman" panose="02020603050405020304" pitchFamily="18" charset="0"/>
              </a:rPr>
              <a:t>«Грабли»</a:t>
            </a:r>
            <a:r>
              <a:rPr lang="ru-RU" dirty="0">
                <a:latin typeface="Times New Roman" panose="02020603050405020304" pitchFamily="18" charset="0"/>
                <a:cs typeface="Times New Roman" panose="02020603050405020304" pitchFamily="18" charset="0"/>
              </a:rPr>
              <a:t> - ладони на себя, пальцы переплетаются между собой.</a:t>
            </a:r>
          </a:p>
          <a:p>
            <a:pPr marL="0" indent="0">
              <a:buNone/>
            </a:pPr>
            <a:r>
              <a:rPr lang="ru-RU" b="1" dirty="0">
                <a:solidFill>
                  <a:srgbClr val="00B050"/>
                </a:solidFill>
                <a:latin typeface="Times New Roman" panose="02020603050405020304" pitchFamily="18" charset="0"/>
                <a:cs typeface="Times New Roman" panose="02020603050405020304" pitchFamily="18" charset="0"/>
              </a:rPr>
              <a:t>«Ёлка»</a:t>
            </a:r>
            <a:r>
              <a:rPr lang="ru-RU" dirty="0">
                <a:latin typeface="Times New Roman" panose="02020603050405020304" pitchFamily="18" charset="0"/>
                <a:cs typeface="Times New Roman" panose="02020603050405020304" pitchFamily="18" charset="0"/>
              </a:rPr>
              <a:t> - ладони от себя, пальцы в «замок» (ладони под углом друг к другу). Пальцы выставляют вперёд, локти к корпусу не прижимаются.</a:t>
            </a:r>
          </a:p>
          <a:p>
            <a:pPr marL="0" indent="0">
              <a:buNone/>
            </a:pPr>
            <a:r>
              <a:rPr lang="ru-RU" dirty="0">
                <a:latin typeface="Times New Roman" panose="02020603050405020304" pitchFamily="18" charset="0"/>
                <a:cs typeface="Times New Roman" panose="02020603050405020304" pitchFamily="18" charset="0"/>
              </a:rPr>
              <a:t>К этой группе относятся также упражнения, которые позволяют детям изображать предметы транспорта и мебели, диких и домашних животных, птиц, насекомых, деревьев.</a:t>
            </a:r>
          </a:p>
          <a:p>
            <a:endParaRPr lang="ru-RU" sz="2000" dirty="0"/>
          </a:p>
        </p:txBody>
      </p:sp>
    </p:spTree>
    <p:extLst>
      <p:ext uri="{BB962C8B-B14F-4D97-AF65-F5344CB8AC3E}">
        <p14:creationId xmlns:p14="http://schemas.microsoft.com/office/powerpoint/2010/main" val="2362658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s://ds02.infourok.ru/uploads/ex/137e/000591bd-36ec7c2f/img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754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755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3998" y="908720"/>
            <a:ext cx="45719" cy="45719"/>
          </a:xfrm>
        </p:spPr>
        <p:txBody>
          <a:bodyPr>
            <a:normAutofit fontScale="90000"/>
          </a:bodyPr>
          <a:lstStyle/>
          <a:p>
            <a:endParaRPr lang="ru-RU" sz="2800" b="1" dirty="0">
              <a:solidFill>
                <a:srgbClr val="0070C0"/>
              </a:solidFill>
            </a:endParaRPr>
          </a:p>
        </p:txBody>
      </p:sp>
      <p:sp>
        <p:nvSpPr>
          <p:cNvPr id="3" name="Объект 2"/>
          <p:cNvSpPr>
            <a:spLocks noGrp="1"/>
          </p:cNvSpPr>
          <p:nvPr>
            <p:ph sz="quarter" idx="1"/>
          </p:nvPr>
        </p:nvSpPr>
        <p:spPr>
          <a:xfrm>
            <a:off x="395536" y="476672"/>
            <a:ext cx="8280920" cy="5760640"/>
          </a:xfrm>
        </p:spPr>
        <p:txBody>
          <a:bodyPr>
            <a:normAutofit/>
          </a:bodyPr>
          <a:lstStyle/>
          <a:p>
            <a:pPr marL="0" indent="0">
              <a:buNone/>
            </a:pPr>
            <a:r>
              <a:rPr lang="ru-RU" sz="2000" b="1" dirty="0" smtClean="0">
                <a:solidFill>
                  <a:srgbClr val="0070C0"/>
                </a:solidFill>
                <a:latin typeface="Times New Roman" panose="02020603050405020304" pitchFamily="18" charset="0"/>
                <a:cs typeface="Times New Roman" panose="02020603050405020304" pitchFamily="18" charset="0"/>
              </a:rPr>
              <a:t>В.А.Сухомлинский:</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«Ум </a:t>
            </a:r>
            <a:r>
              <a:rPr lang="ru-RU" sz="2000" dirty="0">
                <a:latin typeface="Times New Roman" panose="02020603050405020304" pitchFamily="18" charset="0"/>
                <a:cs typeface="Times New Roman" panose="02020603050405020304" pitchFamily="18" charset="0"/>
              </a:rPr>
              <a:t>ребёнка находится на кончиках его пальцев». </a:t>
            </a:r>
            <a:endParaRPr lang="ru-RU" sz="2000" dirty="0" smtClean="0">
              <a:latin typeface="Times New Roman" panose="02020603050405020304" pitchFamily="18" charset="0"/>
              <a:cs typeface="Times New Roman" panose="02020603050405020304" pitchFamily="18" charset="0"/>
            </a:endParaRPr>
          </a:p>
          <a:p>
            <a:pPr marL="0" indent="0">
              <a:buNone/>
            </a:pPr>
            <a:r>
              <a:rPr lang="ru-RU" sz="2000" b="1" dirty="0" smtClean="0">
                <a:solidFill>
                  <a:srgbClr val="0070C0"/>
                </a:solidFill>
                <a:latin typeface="Times New Roman" panose="02020603050405020304" pitchFamily="18" charset="0"/>
                <a:cs typeface="Times New Roman" panose="02020603050405020304" pitchFamily="18" charset="0"/>
              </a:rPr>
              <a:t>Аристотель</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«Рука </a:t>
            </a:r>
            <a:r>
              <a:rPr lang="ru-RU" sz="2000" dirty="0">
                <a:latin typeface="Times New Roman" panose="02020603050405020304" pitchFamily="18" charset="0"/>
                <a:cs typeface="Times New Roman" panose="02020603050405020304" pitchFamily="18" charset="0"/>
              </a:rPr>
              <a:t>– это инструмент всех инструментов</a:t>
            </a:r>
            <a:r>
              <a:rPr lang="ru-RU" sz="2000" dirty="0" smtClean="0">
                <a:latin typeface="Times New Roman" panose="02020603050405020304" pitchFamily="18" charset="0"/>
                <a:cs typeface="Times New Roman" panose="02020603050405020304" pitchFamily="18" charset="0"/>
              </a:rPr>
              <a:t>» </a:t>
            </a:r>
          </a:p>
          <a:p>
            <a:pPr marL="0" indent="0">
              <a:buNone/>
            </a:pPr>
            <a:r>
              <a:rPr lang="ru-RU" sz="2000" b="1" dirty="0" smtClean="0">
                <a:solidFill>
                  <a:srgbClr val="0070C0"/>
                </a:solidFill>
                <a:latin typeface="Times New Roman" panose="02020603050405020304" pitchFamily="18" charset="0"/>
                <a:cs typeface="Times New Roman" panose="02020603050405020304" pitchFamily="18" charset="0"/>
              </a:rPr>
              <a:t>Кант</a:t>
            </a:r>
            <a:r>
              <a:rPr lang="ru-RU" sz="2000" b="1"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«Рука </a:t>
            </a:r>
            <a:r>
              <a:rPr lang="ru-RU" sz="2000" dirty="0">
                <a:latin typeface="Times New Roman" panose="02020603050405020304" pitchFamily="18" charset="0"/>
                <a:cs typeface="Times New Roman" panose="02020603050405020304" pitchFamily="18" charset="0"/>
              </a:rPr>
              <a:t>– это своего рода внешний мозг</a:t>
            </a:r>
            <a:r>
              <a:rPr lang="ru-RU" sz="2000" dirty="0" smtClean="0">
                <a:latin typeface="Times New Roman" panose="02020603050405020304" pitchFamily="18" charset="0"/>
                <a:cs typeface="Times New Roman" panose="02020603050405020304" pitchFamily="18" charset="0"/>
              </a:rPr>
              <a:t>»</a:t>
            </a:r>
          </a:p>
          <a:p>
            <a:pPr marL="0" indent="0" algn="just">
              <a:buNone/>
            </a:pPr>
            <a:r>
              <a:rPr lang="ru-RU" sz="2000" b="1" dirty="0" smtClean="0">
                <a:solidFill>
                  <a:srgbClr val="0070C0"/>
                </a:solidFill>
                <a:latin typeface="Times New Roman" panose="02020603050405020304" pitchFamily="18" charset="0"/>
                <a:cs typeface="Times New Roman" panose="02020603050405020304" pitchFamily="18" charset="0"/>
              </a:rPr>
              <a:t>Жан-Жак </a:t>
            </a:r>
            <a:r>
              <a:rPr lang="ru-RU" sz="2000" b="1" dirty="0">
                <a:solidFill>
                  <a:srgbClr val="0070C0"/>
                </a:solidFill>
                <a:latin typeface="Times New Roman" panose="02020603050405020304" pitchFamily="18" charset="0"/>
                <a:cs typeface="Times New Roman" panose="02020603050405020304" pitchFamily="18" charset="0"/>
              </a:rPr>
              <a:t>Руссо </a:t>
            </a:r>
            <a:r>
              <a:rPr lang="ru-RU" sz="2000" dirty="0">
                <a:latin typeface="Times New Roman" panose="02020603050405020304" pitchFamily="18" charset="0"/>
                <a:cs typeface="Times New Roman" panose="02020603050405020304" pitchFamily="18" charset="0"/>
              </a:rPr>
              <a:t>в своём романе о воспитании «Эмиль» так написал о потребностях маленького ребёнка: «… он хочет всё потрогать, всё взять в руки. Не мешайте ему, это для него совершенно необходимое дело. Так он учится различать тепло и холод, твёрдость и мягкость, тяжесть, размер и форму предметов. О свойствах окружающих его вещей ребёнок узнаёт, сравнивая то, что видит, с ощущениями, которые получает от своих рук</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2050" name="Picture 2" descr="https://ds02.infourok.ru/uploads/ex/137e/000591bd-36ec7c2f/img1.jpg"/>
          <p:cNvPicPr>
            <a:picLocks noChangeAspect="1" noChangeArrowheads="1"/>
          </p:cNvPicPr>
          <p:nvPr/>
        </p:nvPicPr>
        <p:blipFill rotWithShape="1">
          <a:blip r:embed="rId2">
            <a:extLst>
              <a:ext uri="{28A0092B-C50C-407E-A947-70E740481C1C}">
                <a14:useLocalDpi xmlns:a14="http://schemas.microsoft.com/office/drawing/2010/main" val="0"/>
              </a:ext>
            </a:extLst>
          </a:blip>
          <a:srcRect l="28471" t="39761" r="24346" b="5021"/>
          <a:stretch/>
        </p:blipFill>
        <p:spPr bwMode="auto">
          <a:xfrm>
            <a:off x="2843808" y="3717032"/>
            <a:ext cx="3312368" cy="290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1575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31224" cy="1143000"/>
          </a:xfrm>
        </p:spPr>
        <p:txBody>
          <a:bodyPr/>
          <a:lstStyle/>
          <a:p>
            <a:pPr algn="ctr"/>
            <a:r>
              <a:rPr lang="ru-RU" sz="2800" b="1" dirty="0">
                <a:solidFill>
                  <a:srgbClr val="7030A0"/>
                </a:solidFill>
                <a:latin typeface="Times New Roman" panose="02020603050405020304" pitchFamily="18" charset="0"/>
                <a:cs typeface="Times New Roman" panose="02020603050405020304" pitchFamily="18" charset="0"/>
              </a:rPr>
              <a:t>3. Пальчиковые упражнения в сочетании со звуковой гимнастикой</a:t>
            </a:r>
            <a:r>
              <a:rPr lang="ru-RU" sz="2800" dirty="0">
                <a:latin typeface="Times New Roman" panose="02020603050405020304" pitchFamily="18" charset="0"/>
                <a:cs typeface="Times New Roman" panose="02020603050405020304" pitchFamily="18" charset="0"/>
              </a:rPr>
              <a:t>.</a:t>
            </a:r>
          </a:p>
        </p:txBody>
      </p:sp>
      <p:sp>
        <p:nvSpPr>
          <p:cNvPr id="3" name="Объект 2"/>
          <p:cNvSpPr>
            <a:spLocks noGrp="1"/>
          </p:cNvSpPr>
          <p:nvPr>
            <p:ph sz="quarter" idx="1"/>
          </p:nvPr>
        </p:nvSpPr>
        <p:spPr>
          <a:xfrm>
            <a:off x="251520" y="1600200"/>
            <a:ext cx="8280920" cy="4873752"/>
          </a:xfrm>
        </p:spPr>
        <p:txBody>
          <a:bodyPr/>
          <a:lstStyle/>
          <a:p>
            <a:pPr algn="just"/>
            <a:r>
              <a:rPr lang="ru-RU" dirty="0">
                <a:latin typeface="Times New Roman" panose="02020603050405020304" pitchFamily="18" charset="0"/>
                <a:cs typeface="Times New Roman" panose="02020603050405020304" pitchFamily="18" charset="0"/>
              </a:rPr>
              <a:t>Ребёнок может поочерёдно соединять пальцы каждой руки друг с другом, или выпрямлять по очереди каждый палец, или сжимать пальцы в кулак и разжимать и в это время произносить звуки: б-п, д-т, к-г.</a:t>
            </a: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31751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992888" cy="792088"/>
          </a:xfrm>
        </p:spPr>
        <p:txBody>
          <a:bodyPr>
            <a:normAutofit fontScale="90000"/>
          </a:bodyPr>
          <a:lstStyle/>
          <a:p>
            <a:pPr algn="ctr"/>
            <a:r>
              <a:rPr lang="ru-RU" sz="2400" b="1" dirty="0">
                <a:solidFill>
                  <a:srgbClr val="7030A0"/>
                </a:solidFill>
                <a:latin typeface="Times New Roman" panose="02020603050405020304" pitchFamily="18" charset="0"/>
                <a:cs typeface="Times New Roman" panose="02020603050405020304" pitchFamily="18" charset="0"/>
              </a:rPr>
              <a:t>4. Пальчиковые </a:t>
            </a:r>
            <a:r>
              <a:rPr lang="ru-RU" sz="2400" b="1" dirty="0" err="1">
                <a:solidFill>
                  <a:srgbClr val="7030A0"/>
                </a:solidFill>
                <a:latin typeface="Times New Roman" panose="02020603050405020304" pitchFamily="18" charset="0"/>
                <a:cs typeface="Times New Roman" panose="02020603050405020304" pitchFamily="18" charset="0"/>
              </a:rPr>
              <a:t>кинезиологические</a:t>
            </a:r>
            <a:r>
              <a:rPr lang="ru-RU" sz="2400" b="1" dirty="0">
                <a:solidFill>
                  <a:srgbClr val="7030A0"/>
                </a:solidFill>
                <a:latin typeface="Times New Roman" panose="02020603050405020304" pitchFamily="18" charset="0"/>
                <a:cs typeface="Times New Roman" panose="02020603050405020304" pitchFamily="18" charset="0"/>
              </a:rPr>
              <a:t> упражнения («гимнастика мозга»).</a:t>
            </a:r>
          </a:p>
        </p:txBody>
      </p:sp>
      <p:sp>
        <p:nvSpPr>
          <p:cNvPr id="3" name="Объект 2"/>
          <p:cNvSpPr>
            <a:spLocks noGrp="1"/>
          </p:cNvSpPr>
          <p:nvPr>
            <p:ph sz="quarter" idx="1"/>
          </p:nvPr>
        </p:nvSpPr>
        <p:spPr>
          <a:xfrm>
            <a:off x="251520" y="908720"/>
            <a:ext cx="8568952" cy="5565232"/>
          </a:xfrm>
        </p:spPr>
        <p:txBody>
          <a:bodyPr>
            <a:noAutofit/>
          </a:bodyPr>
          <a:lstStyle/>
          <a:p>
            <a:pPr algn="just"/>
            <a:r>
              <a:rPr lang="ru-RU" sz="1800" dirty="0">
                <a:latin typeface="Times New Roman" panose="02020603050405020304" pitchFamily="18" charset="0"/>
                <a:cs typeface="Times New Roman" panose="02020603050405020304" pitchFamily="18" charset="0"/>
              </a:rPr>
              <a:t>Предложены И. </a:t>
            </a:r>
            <a:r>
              <a:rPr lang="ru-RU" sz="1800" dirty="0" err="1">
                <a:latin typeface="Times New Roman" panose="02020603050405020304" pitchFamily="18" charset="0"/>
                <a:cs typeface="Times New Roman" panose="02020603050405020304" pitchFamily="18" charset="0"/>
              </a:rPr>
              <a:t>Деннисоном</a:t>
            </a:r>
            <a:r>
              <a:rPr lang="ru-RU" sz="1800" dirty="0">
                <a:latin typeface="Times New Roman" panose="02020603050405020304" pitchFamily="18" charset="0"/>
                <a:cs typeface="Times New Roman" panose="02020603050405020304" pitchFamily="18" charset="0"/>
              </a:rPr>
              <a:t> и Г. </a:t>
            </a:r>
            <a:r>
              <a:rPr lang="ru-RU" sz="1800" dirty="0" err="1">
                <a:latin typeface="Times New Roman" panose="02020603050405020304" pitchFamily="18" charset="0"/>
                <a:cs typeface="Times New Roman" panose="02020603050405020304" pitchFamily="18" charset="0"/>
              </a:rPr>
              <a:t>Деннисоном</a:t>
            </a:r>
            <a:r>
              <a:rPr lang="ru-RU" sz="1800" dirty="0">
                <a:latin typeface="Times New Roman" panose="02020603050405020304" pitchFamily="18" charset="0"/>
                <a:cs typeface="Times New Roman" panose="02020603050405020304" pitchFamily="18" charset="0"/>
              </a:rPr>
              <a:t>. С помощью таких упражнений компенсируется работа левого полушария. Их выполнение требует от ребёнка внимания, сосредоточенности.</a:t>
            </a:r>
          </a:p>
          <a:p>
            <a:pPr algn="just"/>
            <a:r>
              <a:rPr lang="ru-RU" sz="1800" b="1" dirty="0">
                <a:solidFill>
                  <a:srgbClr val="7030A0"/>
                </a:solidFill>
                <a:latin typeface="Times New Roman" panose="02020603050405020304" pitchFamily="18" charset="0"/>
                <a:cs typeface="Times New Roman" panose="02020603050405020304" pitchFamily="18" charset="0"/>
              </a:rPr>
              <a:t>«Колечко»</a:t>
            </a:r>
            <a:r>
              <a:rPr lang="ru-RU" sz="1800" dirty="0">
                <a:latin typeface="Times New Roman" panose="02020603050405020304" pitchFamily="18" charset="0"/>
                <a:cs typeface="Times New Roman" panose="02020603050405020304" pitchFamily="18" charset="0"/>
              </a:rPr>
              <a:t> - поочерёдно перебирать пальцы рук, соединяя в кольцо с каждым пальцем последовательно указательный, средний и т.д.</a:t>
            </a:r>
          </a:p>
          <a:p>
            <a:pPr algn="just"/>
            <a:r>
              <a:rPr lang="ru-RU" sz="1800" b="1" dirty="0">
                <a:solidFill>
                  <a:srgbClr val="7030A0"/>
                </a:solidFill>
                <a:latin typeface="Times New Roman" panose="02020603050405020304" pitchFamily="18" charset="0"/>
                <a:cs typeface="Times New Roman" panose="02020603050405020304" pitchFamily="18" charset="0"/>
              </a:rPr>
              <a:t>«Кулак – ребро – ладонь»</a:t>
            </a:r>
            <a:r>
              <a:rPr lang="ru-RU" sz="1800" dirty="0">
                <a:latin typeface="Times New Roman" panose="02020603050405020304" pitchFamily="18" charset="0"/>
                <a:cs typeface="Times New Roman" panose="02020603050405020304" pitchFamily="18" charset="0"/>
              </a:rPr>
              <a:t> </a:t>
            </a:r>
            <a:endParaRPr lang="ru-RU" sz="1800" dirty="0" smtClean="0">
              <a:latin typeface="Times New Roman" panose="02020603050405020304" pitchFamily="18" charset="0"/>
              <a:cs typeface="Times New Roman" panose="02020603050405020304" pitchFamily="18" charset="0"/>
            </a:endParaRPr>
          </a:p>
          <a:p>
            <a:pPr algn="just"/>
            <a:endParaRPr lang="ru-RU" sz="1800" dirty="0">
              <a:latin typeface="Times New Roman" panose="02020603050405020304" pitchFamily="18" charset="0"/>
              <a:cs typeface="Times New Roman" panose="02020603050405020304" pitchFamily="18" charset="0"/>
            </a:endParaRPr>
          </a:p>
          <a:p>
            <a:pPr algn="just"/>
            <a:endParaRPr lang="ru-RU" sz="1800" dirty="0" smtClean="0">
              <a:latin typeface="Times New Roman" panose="02020603050405020304" pitchFamily="18" charset="0"/>
              <a:cs typeface="Times New Roman" panose="02020603050405020304" pitchFamily="18" charset="0"/>
            </a:endParaRPr>
          </a:p>
          <a:p>
            <a:pPr algn="just"/>
            <a:endParaRPr lang="ru-RU" sz="1800" dirty="0">
              <a:latin typeface="Times New Roman" panose="02020603050405020304" pitchFamily="18" charset="0"/>
              <a:cs typeface="Times New Roman" panose="02020603050405020304" pitchFamily="18" charset="0"/>
            </a:endParaRPr>
          </a:p>
          <a:p>
            <a:pPr algn="just"/>
            <a:endParaRPr lang="ru-RU" sz="1800" dirty="0" smtClean="0">
              <a:latin typeface="Times New Roman" panose="02020603050405020304" pitchFamily="18" charset="0"/>
              <a:cs typeface="Times New Roman" panose="02020603050405020304" pitchFamily="18" charset="0"/>
            </a:endParaRPr>
          </a:p>
          <a:p>
            <a:pPr algn="just"/>
            <a:endParaRPr lang="ru-RU" sz="1800" dirty="0">
              <a:latin typeface="Times New Roman" panose="02020603050405020304" pitchFamily="18" charset="0"/>
              <a:cs typeface="Times New Roman" panose="02020603050405020304" pitchFamily="18" charset="0"/>
            </a:endParaRPr>
          </a:p>
          <a:p>
            <a:pPr algn="just"/>
            <a:endParaRPr lang="ru-RU" sz="1800" dirty="0" smtClean="0">
              <a:latin typeface="Times New Roman" panose="02020603050405020304" pitchFamily="18" charset="0"/>
              <a:cs typeface="Times New Roman" panose="02020603050405020304" pitchFamily="18" charset="0"/>
            </a:endParaRPr>
          </a:p>
          <a:p>
            <a:pPr algn="just"/>
            <a:endParaRPr lang="ru-RU" sz="1800" dirty="0">
              <a:latin typeface="Times New Roman" panose="02020603050405020304" pitchFamily="18" charset="0"/>
              <a:cs typeface="Times New Roman" panose="02020603050405020304" pitchFamily="18" charset="0"/>
            </a:endParaRPr>
          </a:p>
          <a:p>
            <a:pPr algn="just"/>
            <a:endParaRPr lang="ru-RU" sz="1800" dirty="0" smtClean="0">
              <a:latin typeface="Times New Roman" panose="02020603050405020304" pitchFamily="18" charset="0"/>
              <a:cs typeface="Times New Roman" panose="02020603050405020304" pitchFamily="18" charset="0"/>
            </a:endParaRPr>
          </a:p>
          <a:p>
            <a:pPr algn="just"/>
            <a:endParaRPr lang="ru-RU" sz="18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97" t="16438" r="7397" b="17078"/>
          <a:stretch/>
        </p:blipFill>
        <p:spPr bwMode="auto">
          <a:xfrm>
            <a:off x="1259632" y="2852936"/>
            <a:ext cx="6513314" cy="3811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0982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pic>
        <p:nvPicPr>
          <p:cNvPr id="4098" name="Picture 2" descr="https://ds02.infourok.ru/uploads/ex/137e/000591bd-36ec7c2f/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352928" cy="6264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553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20484"/>
            <a:ext cx="8280920" cy="5016758"/>
          </a:xfrm>
          <a:prstGeom prst="rect">
            <a:avLst/>
          </a:prstGeom>
        </p:spPr>
        <p:txBody>
          <a:bodyPr wrap="square">
            <a:spAutoFit/>
          </a:bodyPr>
          <a:lstStyle/>
          <a:p>
            <a:pPr marL="274320" lvl="0" indent="-274320" algn="just">
              <a:spcBef>
                <a:spcPts val="600"/>
              </a:spcBef>
              <a:buClr>
                <a:srgbClr val="FE8637"/>
              </a:buClr>
              <a:buSzPct val="70000"/>
              <a:buFont typeface="Wingdings"/>
              <a:buChar char=""/>
            </a:pPr>
            <a:r>
              <a:rPr lang="ru-RU" b="1" dirty="0">
                <a:solidFill>
                  <a:srgbClr val="7030A0"/>
                </a:solidFill>
                <a:latin typeface="Times New Roman" panose="02020603050405020304" pitchFamily="18" charset="0"/>
                <a:cs typeface="Times New Roman" panose="02020603050405020304" pitchFamily="18" charset="0"/>
              </a:rPr>
              <a:t>«Ухо – нос» </a:t>
            </a:r>
            <a:r>
              <a:rPr lang="ru-RU" dirty="0">
                <a:solidFill>
                  <a:prstClr val="black"/>
                </a:solidFill>
                <a:latin typeface="Times New Roman" panose="02020603050405020304" pitchFamily="18" charset="0"/>
                <a:cs typeface="Times New Roman" panose="02020603050405020304" pitchFamily="18" charset="0"/>
              </a:rPr>
              <a:t>- левой рукой взяться за кончик носа, правой – за противоположное ухо, затем одновременно опустить руки и поменять их положение.</a:t>
            </a:r>
          </a:p>
          <a:p>
            <a:pPr marL="274320" lvl="0" indent="-274320" algn="just">
              <a:spcBef>
                <a:spcPts val="600"/>
              </a:spcBef>
              <a:buClr>
                <a:srgbClr val="FE8637"/>
              </a:buClr>
              <a:buSzPct val="70000"/>
              <a:buFont typeface="Wingdings"/>
              <a:buChar char=""/>
            </a:pPr>
            <a:r>
              <a:rPr lang="ru-RU" b="1" dirty="0">
                <a:solidFill>
                  <a:srgbClr val="7030A0"/>
                </a:solidFill>
                <a:latin typeface="Times New Roman" panose="02020603050405020304" pitchFamily="18" charset="0"/>
                <a:cs typeface="Times New Roman" panose="02020603050405020304" pitchFamily="18" charset="0"/>
              </a:rPr>
              <a:t> «Симметричные рисунки»</a:t>
            </a:r>
            <a:r>
              <a:rPr lang="ru-RU" dirty="0">
                <a:solidFill>
                  <a:prstClr val="black"/>
                </a:solidFill>
                <a:latin typeface="Times New Roman" panose="02020603050405020304" pitchFamily="18" charset="0"/>
                <a:cs typeface="Times New Roman" panose="02020603050405020304" pitchFamily="18" charset="0"/>
              </a:rPr>
              <a:t> - рисовать в воздухе обеими руками зеркально симметричные рисунки (начинать лучше с круглого предмета: яблоко, арбуз и т.д. Главное, чтобы ребёнок смотрел во время «рисования» на свою руку</a:t>
            </a:r>
            <a:r>
              <a:rPr lang="ru-RU" dirty="0" smtClean="0">
                <a:solidFill>
                  <a:prstClr val="black"/>
                </a:solidFill>
                <a:latin typeface="Times New Roman" panose="02020603050405020304" pitchFamily="18" charset="0"/>
                <a:cs typeface="Times New Roman" panose="02020603050405020304" pitchFamily="18" charset="0"/>
              </a:rPr>
              <a:t>).</a:t>
            </a:r>
          </a:p>
          <a:p>
            <a:pPr marL="274320" lvl="0" indent="-274320" algn="just">
              <a:spcBef>
                <a:spcPts val="600"/>
              </a:spcBef>
              <a:buClr>
                <a:srgbClr val="FE8637"/>
              </a:buClr>
              <a:buSzPct val="70000"/>
              <a:buFont typeface="Wingdings"/>
              <a:buChar char=""/>
            </a:pPr>
            <a:endParaRPr lang="ru-RU" dirty="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endParaRPr lang="ru-RU" dirty="0" smtClean="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endParaRPr lang="ru-RU" dirty="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endParaRPr lang="ru-RU" dirty="0" smtClean="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endParaRPr lang="ru-RU" dirty="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endParaRPr lang="ru-RU" dirty="0" smtClean="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endParaRPr lang="ru-RU" dirty="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endParaRPr lang="ru-RU" dirty="0" smtClean="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endParaRPr lang="ru-RU" dirty="0">
              <a:solidFill>
                <a:prstClr val="black"/>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8" t="8147" r="6617" b="17097"/>
          <a:stretch/>
        </p:blipFill>
        <p:spPr bwMode="auto">
          <a:xfrm>
            <a:off x="1084574" y="2270304"/>
            <a:ext cx="7231842" cy="442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53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4" name="Прямоугольник 3"/>
          <p:cNvSpPr/>
          <p:nvPr/>
        </p:nvSpPr>
        <p:spPr>
          <a:xfrm>
            <a:off x="323528" y="116632"/>
            <a:ext cx="8712968" cy="6663363"/>
          </a:xfrm>
          <a:prstGeom prst="rect">
            <a:avLst/>
          </a:prstGeom>
        </p:spPr>
        <p:txBody>
          <a:bodyPr wrap="square">
            <a:spAutoFit/>
          </a:bodyPr>
          <a:lstStyle/>
          <a:p>
            <a:pPr marL="274320" lvl="0" indent="-274320" algn="just">
              <a:spcBef>
                <a:spcPts val="600"/>
              </a:spcBef>
              <a:buClr>
                <a:srgbClr val="FE8637"/>
              </a:buClr>
              <a:buSzPct val="70000"/>
              <a:buFont typeface="Wingdings"/>
              <a:buChar char=""/>
            </a:pPr>
            <a:r>
              <a:rPr lang="ru-RU" b="1" dirty="0">
                <a:solidFill>
                  <a:srgbClr val="7030A0"/>
                </a:solidFill>
                <a:latin typeface="Times New Roman" panose="02020603050405020304" pitchFamily="18" charset="0"/>
                <a:cs typeface="Times New Roman" panose="02020603050405020304" pitchFamily="18" charset="0"/>
              </a:rPr>
              <a:t>«Горизонтальная восьмёрка» </a:t>
            </a:r>
            <a:r>
              <a:rPr lang="ru-RU" dirty="0">
                <a:solidFill>
                  <a:prstClr val="black"/>
                </a:solidFill>
                <a:latin typeface="Times New Roman" panose="02020603050405020304" pitchFamily="18" charset="0"/>
                <a:cs typeface="Times New Roman" panose="02020603050405020304" pitchFamily="18" charset="0"/>
              </a:rPr>
              <a:t>- нарисовать в воздухе в горизонтальной плоскости цифру восемь три раза – сначала одной рукой, потом другой, затем обеими руками</a:t>
            </a:r>
            <a:r>
              <a:rPr lang="ru-RU" dirty="0" smtClean="0">
                <a:solidFill>
                  <a:prstClr val="black"/>
                </a:solidFill>
                <a:latin typeface="Times New Roman" panose="02020603050405020304" pitchFamily="18" charset="0"/>
                <a:cs typeface="Times New Roman" panose="02020603050405020304" pitchFamily="18" charset="0"/>
              </a:rPr>
              <a:t>.</a:t>
            </a:r>
          </a:p>
          <a:p>
            <a:pPr marL="274320" lvl="0" indent="-274320" algn="just">
              <a:spcBef>
                <a:spcPts val="600"/>
              </a:spcBef>
              <a:buClr>
                <a:srgbClr val="FE8637"/>
              </a:buClr>
              <a:buSzPct val="70000"/>
              <a:buFont typeface="Wingdings"/>
              <a:buChar char=""/>
            </a:pPr>
            <a:endParaRPr lang="ru-RU" dirty="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endParaRPr lang="ru-RU" dirty="0" smtClean="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endParaRPr lang="ru-RU" dirty="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endParaRPr lang="ru-RU" dirty="0" smtClean="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endParaRPr lang="ru-RU" dirty="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endParaRPr lang="ru-RU" dirty="0" smtClean="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endParaRPr lang="ru-RU" dirty="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endParaRPr lang="ru-RU" dirty="0" smtClean="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endParaRPr lang="ru-RU" dirty="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endParaRPr lang="ru-RU" dirty="0" smtClean="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endParaRPr lang="ru-RU" dirty="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endParaRPr lang="ru-RU" dirty="0" smtClean="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endParaRPr lang="ru-RU" dirty="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endParaRPr lang="ru-RU" dirty="0">
              <a:solidFill>
                <a:prstClr val="black"/>
              </a:solidFill>
              <a:latin typeface="Times New Roman" panose="02020603050405020304" pitchFamily="18" charset="0"/>
              <a:cs typeface="Times New Roman" panose="02020603050405020304" pitchFamily="18" charset="0"/>
            </a:endParaRPr>
          </a:p>
          <a:p>
            <a:pPr marL="274320" lvl="0" indent="-274320" algn="just">
              <a:spcBef>
                <a:spcPts val="600"/>
              </a:spcBef>
              <a:buClr>
                <a:srgbClr val="FE8637"/>
              </a:buClr>
              <a:buSzPct val="70000"/>
              <a:buFont typeface="Wingdings"/>
              <a:buChar char=""/>
            </a:pPr>
            <a:r>
              <a:rPr lang="ru-RU" dirty="0">
                <a:solidFill>
                  <a:prstClr val="black"/>
                </a:solidFill>
                <a:latin typeface="Times New Roman" panose="02020603050405020304" pitchFamily="18" charset="0"/>
                <a:cs typeface="Times New Roman" panose="02020603050405020304" pitchFamily="18" charset="0"/>
              </a:rPr>
              <a:t>Продолжительность занятий – 10-15 минут.</a:t>
            </a:r>
          </a:p>
          <a:p>
            <a:pPr marL="274320" lvl="0" indent="-274320" algn="just">
              <a:spcBef>
                <a:spcPts val="600"/>
              </a:spcBef>
              <a:buClr>
                <a:srgbClr val="FE8637"/>
              </a:buClr>
              <a:buSzPct val="70000"/>
              <a:buFont typeface="Wingdings"/>
              <a:buChar char=""/>
            </a:pPr>
            <a:r>
              <a:rPr lang="ru-RU" dirty="0">
                <a:solidFill>
                  <a:prstClr val="black"/>
                </a:solidFill>
                <a:latin typeface="Times New Roman" panose="02020603050405020304" pitchFamily="18" charset="0"/>
                <a:cs typeface="Times New Roman" panose="02020603050405020304" pitchFamily="18" charset="0"/>
              </a:rPr>
              <a:t>Периодичность-ежедневно.</a:t>
            </a:r>
          </a:p>
          <a:p>
            <a:pPr marL="274320" lvl="0" indent="-274320" algn="just">
              <a:spcBef>
                <a:spcPts val="600"/>
              </a:spcBef>
              <a:buClr>
                <a:srgbClr val="FE8637"/>
              </a:buClr>
              <a:buSzPct val="70000"/>
              <a:buFont typeface="Wingdings"/>
              <a:buChar char=""/>
            </a:pPr>
            <a:r>
              <a:rPr lang="ru-RU" dirty="0">
                <a:solidFill>
                  <a:prstClr val="black"/>
                </a:solidFill>
                <a:latin typeface="Times New Roman" panose="02020603050405020304" pitchFamily="18" charset="0"/>
                <a:cs typeface="Times New Roman" panose="02020603050405020304" pitchFamily="18" charset="0"/>
              </a:rPr>
              <a:t>Время – утро, день.</a:t>
            </a:r>
            <a:endParaRPr lang="ru-RU" dirty="0">
              <a:solidFill>
                <a:prstClr val="black"/>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845761"/>
            <a:ext cx="6570476" cy="4833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694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136904" cy="1080120"/>
          </a:xfrm>
        </p:spPr>
        <p:txBody>
          <a:bodyPr>
            <a:normAutofit fontScale="90000"/>
          </a:bodyPr>
          <a:lstStyle/>
          <a:p>
            <a:pPr algn="ctr"/>
            <a:r>
              <a:rPr lang="ru-RU" dirty="0" smtClean="0"/>
              <a:t/>
            </a:r>
            <a:br>
              <a:rPr lang="ru-RU" dirty="0" smtClean="0"/>
            </a:br>
            <a:r>
              <a:rPr lang="ru-RU" sz="2700" b="1" dirty="0" smtClean="0">
                <a:solidFill>
                  <a:srgbClr val="7030A0"/>
                </a:solidFill>
                <a:latin typeface="Times New Roman" panose="02020603050405020304" pitchFamily="18" charset="0"/>
                <a:cs typeface="Times New Roman" panose="02020603050405020304" pitchFamily="18" charset="0"/>
              </a:rPr>
              <a:t>5</a:t>
            </a:r>
            <a:r>
              <a:rPr lang="ru-RU" sz="2700" b="1" dirty="0">
                <a:solidFill>
                  <a:srgbClr val="7030A0"/>
                </a:solidFill>
                <a:latin typeface="Times New Roman" panose="02020603050405020304" pitchFamily="18" charset="0"/>
                <a:cs typeface="Times New Roman" panose="02020603050405020304" pitchFamily="18" charset="0"/>
              </a:rPr>
              <a:t>. Пальчиковые упражнения в сочетании с самомассажем кистей и пальцев рук.</a:t>
            </a:r>
            <a:r>
              <a:rPr lang="ru-RU" sz="2700" b="1" dirty="0">
                <a:solidFill>
                  <a:srgbClr val="7030A0"/>
                </a:solidFill>
              </a:rPr>
              <a:t/>
            </a:r>
            <a:br>
              <a:rPr lang="ru-RU" sz="2700" b="1" dirty="0">
                <a:solidFill>
                  <a:srgbClr val="7030A0"/>
                </a:solidFill>
              </a:rPr>
            </a:br>
            <a:endParaRPr lang="ru-RU" sz="2700" b="1" dirty="0">
              <a:solidFill>
                <a:srgbClr val="7030A0"/>
              </a:solidFill>
            </a:endParaRPr>
          </a:p>
        </p:txBody>
      </p:sp>
      <p:sp>
        <p:nvSpPr>
          <p:cNvPr id="3" name="Объект 2"/>
          <p:cNvSpPr>
            <a:spLocks noGrp="1"/>
          </p:cNvSpPr>
          <p:nvPr>
            <p:ph sz="quarter" idx="1"/>
          </p:nvPr>
        </p:nvSpPr>
        <p:spPr>
          <a:xfrm>
            <a:off x="107504" y="836712"/>
            <a:ext cx="8712968" cy="5832648"/>
          </a:xfrm>
        </p:spPr>
        <p:txBody>
          <a:bodyPr>
            <a:normAutofit fontScale="92500" lnSpcReduction="20000"/>
          </a:bodyPr>
          <a:lstStyle/>
          <a:p>
            <a:pPr algn="just"/>
            <a:r>
              <a:rPr lang="ru-RU" sz="1900" dirty="0" smtClean="0">
                <a:latin typeface="Times New Roman" panose="02020603050405020304" pitchFamily="18" charset="0"/>
                <a:cs typeface="Times New Roman" panose="02020603050405020304" pitchFamily="18" charset="0"/>
              </a:rPr>
              <a:t>Самомассаж является одним из видов пассивной гимнастики. Оказывает общеукрепляющее действие на мышечную систему. Работоспособность утомлённой мышцы под влиянием массажа восстанавливается быстрее, чем при полном покое. При систематическом проведении массажа улучшаются функции рецепторов, проводящих путей, усиливаются рефлекторные связи коры головного мозга с мышцами и сосудами. В рецепторах возникают импульсы, которые достигая коры головного мозга, оказывают тонизирующее воздействие на ЦНС, в результате чего повышается ее роль в отношении всех систем и органов.</a:t>
            </a:r>
          </a:p>
          <a:p>
            <a:pPr algn="just"/>
            <a:r>
              <a:rPr lang="ru-RU" sz="1900" dirty="0" smtClean="0">
                <a:latin typeface="Times New Roman" panose="02020603050405020304" pitchFamily="18" charset="0"/>
                <a:cs typeface="Times New Roman" panose="02020603050405020304" pitchFamily="18" charset="0"/>
              </a:rPr>
              <a:t>В </a:t>
            </a:r>
            <a:r>
              <a:rPr lang="ru-RU" sz="1900" dirty="0">
                <a:latin typeface="Times New Roman" panose="02020603050405020304" pitchFamily="18" charset="0"/>
                <a:cs typeface="Times New Roman" panose="02020603050405020304" pitchFamily="18" charset="0"/>
              </a:rPr>
              <a:t>данных упражнениях используются традиционные для массажа движения – </a:t>
            </a:r>
            <a:r>
              <a:rPr lang="ru-RU" sz="1900" dirty="0" smtClean="0">
                <a:latin typeface="Times New Roman" panose="02020603050405020304" pitchFamily="18" charset="0"/>
                <a:cs typeface="Times New Roman" panose="02020603050405020304" pitchFamily="18" charset="0"/>
              </a:rPr>
              <a:t>поглаживания, разминание</a:t>
            </a:r>
            <a:r>
              <a:rPr lang="ru-RU" sz="1900" dirty="0">
                <a:latin typeface="Times New Roman" panose="02020603050405020304" pitchFamily="18" charset="0"/>
                <a:cs typeface="Times New Roman" panose="02020603050405020304" pitchFamily="18" charset="0"/>
              </a:rPr>
              <a:t>, растирание, надавливание, пощипывание (от периферии к центру).</a:t>
            </a:r>
          </a:p>
          <a:p>
            <a:pPr algn="just"/>
            <a:r>
              <a:rPr lang="ru-RU" sz="1900" b="1" dirty="0">
                <a:solidFill>
                  <a:srgbClr val="00B0F0"/>
                </a:solidFill>
                <a:latin typeface="Times New Roman" panose="02020603050405020304" pitchFamily="18" charset="0"/>
                <a:cs typeface="Times New Roman" panose="02020603050405020304" pitchFamily="18" charset="0"/>
              </a:rPr>
              <a:t>«Помоем руки под горячей струёй воды»</a:t>
            </a:r>
            <a:r>
              <a:rPr lang="ru-RU" sz="1900" dirty="0">
                <a:latin typeface="Times New Roman" panose="02020603050405020304" pitchFamily="18" charset="0"/>
                <a:cs typeface="Times New Roman" panose="02020603050405020304" pitchFamily="18" charset="0"/>
              </a:rPr>
              <a:t> - движение, как при мытье рук.</a:t>
            </a:r>
          </a:p>
          <a:p>
            <a:pPr algn="just"/>
            <a:r>
              <a:rPr lang="ru-RU" sz="1900" b="1" dirty="0">
                <a:solidFill>
                  <a:srgbClr val="00B0F0"/>
                </a:solidFill>
                <a:latin typeface="Times New Roman" panose="02020603050405020304" pitchFamily="18" charset="0"/>
                <a:cs typeface="Times New Roman" panose="02020603050405020304" pitchFamily="18" charset="0"/>
              </a:rPr>
              <a:t>«Надеваем перчатки» </a:t>
            </a:r>
            <a:r>
              <a:rPr lang="ru-RU" sz="1900" dirty="0">
                <a:latin typeface="Times New Roman" panose="02020603050405020304" pitchFamily="18" charset="0"/>
                <a:cs typeface="Times New Roman" panose="02020603050405020304" pitchFamily="18" charset="0"/>
              </a:rPr>
              <a:t>- большим и указательным пальцами правой и левой руки растираем каждый палец левой руки, начиная с мизинца, сверху вниз. В конце растираем ладонь.</a:t>
            </a:r>
          </a:p>
          <a:p>
            <a:pPr algn="just"/>
            <a:r>
              <a:rPr lang="ru-RU" sz="1900" b="1" dirty="0">
                <a:solidFill>
                  <a:srgbClr val="00B0F0"/>
                </a:solidFill>
                <a:latin typeface="Times New Roman" panose="02020603050405020304" pitchFamily="18" charset="0"/>
                <a:cs typeface="Times New Roman" panose="02020603050405020304" pitchFamily="18" charset="0"/>
              </a:rPr>
              <a:t>«Засолка капусты»</a:t>
            </a:r>
            <a:r>
              <a:rPr lang="ru-RU" sz="1900" dirty="0">
                <a:latin typeface="Times New Roman" panose="02020603050405020304" pitchFamily="18" charset="0"/>
                <a:cs typeface="Times New Roman" panose="02020603050405020304" pitchFamily="18" charset="0"/>
              </a:rPr>
              <a:t> - движения ребром ладони правой руки о ладонь левой руки: постукивание, пиление. Движения обеих кистей: имитация посыпания солью, сжимание пальцев в кулак.</a:t>
            </a:r>
          </a:p>
          <a:p>
            <a:pPr algn="just"/>
            <a:r>
              <a:rPr lang="ru-RU" sz="1900" b="1" dirty="0">
                <a:solidFill>
                  <a:srgbClr val="00B0F0"/>
                </a:solidFill>
                <a:latin typeface="Times New Roman" panose="02020603050405020304" pitchFamily="18" charset="0"/>
                <a:cs typeface="Times New Roman" panose="02020603050405020304" pitchFamily="18" charset="0"/>
              </a:rPr>
              <a:t>«Согреем руки»</a:t>
            </a:r>
            <a:r>
              <a:rPr lang="ru-RU" sz="1900" dirty="0">
                <a:latin typeface="Times New Roman" panose="02020603050405020304" pitchFamily="18" charset="0"/>
                <a:cs typeface="Times New Roman" panose="02020603050405020304" pitchFamily="18" charset="0"/>
              </a:rPr>
              <a:t> - движения, как при растирании рук.</a:t>
            </a:r>
          </a:p>
          <a:p>
            <a:pPr algn="just"/>
            <a:r>
              <a:rPr lang="ru-RU" sz="1900" b="1" dirty="0">
                <a:solidFill>
                  <a:srgbClr val="00B0F0"/>
                </a:solidFill>
                <a:latin typeface="Times New Roman" panose="02020603050405020304" pitchFamily="18" charset="0"/>
                <a:cs typeface="Times New Roman" panose="02020603050405020304" pitchFamily="18" charset="0"/>
              </a:rPr>
              <a:t>«Молоточек»</a:t>
            </a:r>
            <a:r>
              <a:rPr lang="ru-RU" sz="1900" dirty="0">
                <a:latin typeface="Times New Roman" panose="02020603050405020304" pitchFamily="18" charset="0"/>
                <a:cs typeface="Times New Roman" panose="02020603050405020304" pitchFamily="18" charset="0"/>
              </a:rPr>
              <a:t> - фалангами сжатых в кулак пальцев правой руки «забивать» гвозди.</a:t>
            </a:r>
          </a:p>
          <a:p>
            <a:pPr algn="just"/>
            <a:r>
              <a:rPr lang="ru-RU" sz="1900" b="1" dirty="0">
                <a:solidFill>
                  <a:srgbClr val="00B0F0"/>
                </a:solidFill>
                <a:latin typeface="Times New Roman" panose="02020603050405020304" pitchFamily="18" charset="0"/>
                <a:cs typeface="Times New Roman" panose="02020603050405020304" pitchFamily="18" charset="0"/>
              </a:rPr>
              <a:t>«Гуси щиплют травку» </a:t>
            </a:r>
            <a:r>
              <a:rPr lang="ru-RU" sz="1900" dirty="0">
                <a:latin typeface="Times New Roman" panose="02020603050405020304" pitchFamily="18" charset="0"/>
                <a:cs typeface="Times New Roman" panose="02020603050405020304" pitchFamily="18" charset="0"/>
              </a:rPr>
              <a:t>- пальцы правой руки пощипывают кисть левой.</a:t>
            </a:r>
          </a:p>
          <a:p>
            <a:pPr algn="just"/>
            <a:r>
              <a:rPr lang="ru-RU" sz="1900" dirty="0">
                <a:latin typeface="Times New Roman" panose="02020603050405020304" pitchFamily="18" charset="0"/>
                <a:cs typeface="Times New Roman" panose="02020603050405020304" pitchFamily="18" charset="0"/>
              </a:rPr>
              <a:t>Для более эффективного самомассажа кисти рук  используются грецкий орех, каштан, шестигранный карандаш, массажный мячик.</a:t>
            </a:r>
          </a:p>
          <a:p>
            <a:pPr algn="just"/>
            <a:endParaRPr lang="ru-RU" dirty="0"/>
          </a:p>
        </p:txBody>
      </p:sp>
    </p:spTree>
    <p:extLst>
      <p:ext uri="{BB962C8B-B14F-4D97-AF65-F5344CB8AC3E}">
        <p14:creationId xmlns:p14="http://schemas.microsoft.com/office/powerpoint/2010/main" val="18154199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7170" name="Picture 2" descr="https://ds02.infourok.ru/uploads/ex/137e/000591bd-36ec7c2f/img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32" y="332656"/>
            <a:ext cx="850154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708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7467600" cy="404217"/>
          </a:xfrm>
        </p:spPr>
        <p:txBody>
          <a:bodyPr>
            <a:no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6</a:t>
            </a:r>
            <a:r>
              <a:rPr lang="ru-RU" sz="2800" b="1" dirty="0" smtClean="0">
                <a:solidFill>
                  <a:srgbClr val="7030A0"/>
                </a:solidFill>
                <a:latin typeface="Times New Roman" panose="02020603050405020304" pitchFamily="18" charset="0"/>
                <a:cs typeface="Times New Roman" panose="02020603050405020304" pitchFamily="18" charset="0"/>
              </a:rPr>
              <a:t>. </a:t>
            </a:r>
            <a:r>
              <a:rPr lang="ru-RU" sz="2800" b="1" dirty="0">
                <a:solidFill>
                  <a:srgbClr val="7030A0"/>
                </a:solidFill>
                <a:latin typeface="Times New Roman" panose="02020603050405020304" pitchFamily="18" charset="0"/>
                <a:cs typeface="Times New Roman" panose="02020603050405020304" pitchFamily="18" charset="0"/>
              </a:rPr>
              <a:t>Театр в руке.</a:t>
            </a:r>
          </a:p>
        </p:txBody>
      </p:sp>
      <p:sp>
        <p:nvSpPr>
          <p:cNvPr id="3" name="Объект 2"/>
          <p:cNvSpPr>
            <a:spLocks noGrp="1"/>
          </p:cNvSpPr>
          <p:nvPr>
            <p:ph sz="quarter" idx="1"/>
          </p:nvPr>
        </p:nvSpPr>
        <p:spPr>
          <a:xfrm>
            <a:off x="179512" y="764704"/>
            <a:ext cx="8496944" cy="5664624"/>
          </a:xfrm>
        </p:spPr>
        <p:txBody>
          <a:bodyPr>
            <a:normAutofit/>
          </a:bodyPr>
          <a:lstStyle/>
          <a:p>
            <a:pPr algn="just"/>
            <a:r>
              <a:rPr lang="ru-RU" dirty="0">
                <a:latin typeface="Times New Roman" panose="02020603050405020304" pitchFamily="18" charset="0"/>
                <a:cs typeface="Times New Roman" panose="02020603050405020304" pitchFamily="18" charset="0"/>
              </a:rPr>
              <a:t>Позволяет повысить общий тонус, развивает внимание и память, снимает психоэмоциональное напряжение.</a:t>
            </a:r>
          </a:p>
          <a:p>
            <a:pPr algn="just"/>
            <a:r>
              <a:rPr lang="ru-RU" b="1" dirty="0">
                <a:solidFill>
                  <a:srgbClr val="0070C0"/>
                </a:solidFill>
                <a:latin typeface="Times New Roman" panose="02020603050405020304" pitchFamily="18" charset="0"/>
                <a:cs typeface="Times New Roman" panose="02020603050405020304" pitchFamily="18" charset="0"/>
              </a:rPr>
              <a:t>«Бабочка»</a:t>
            </a:r>
            <a:r>
              <a:rPr lang="ru-RU" dirty="0">
                <a:latin typeface="Times New Roman" panose="02020603050405020304" pitchFamily="18" charset="0"/>
                <a:cs typeface="Times New Roman" panose="02020603050405020304" pitchFamily="18" charset="0"/>
              </a:rPr>
              <a:t> - сжать пальцы в кулак и поочерёдно выпрямлять мизинец, безымянный и средний пальцы, а большой и указательный соединить в кольцо. Выпрямленными пальцами делать быстрые движения («трепетание пальцев»).</a:t>
            </a:r>
          </a:p>
          <a:p>
            <a:pPr algn="just"/>
            <a:r>
              <a:rPr lang="ru-RU" b="1" dirty="0">
                <a:solidFill>
                  <a:srgbClr val="0070C0"/>
                </a:solidFill>
                <a:latin typeface="Times New Roman" panose="02020603050405020304" pitchFamily="18" charset="0"/>
                <a:cs typeface="Times New Roman" panose="02020603050405020304" pitchFamily="18" charset="0"/>
              </a:rPr>
              <a:t>«Сказка»</a:t>
            </a:r>
            <a:r>
              <a:rPr lang="ru-RU" dirty="0">
                <a:latin typeface="Times New Roman" panose="02020603050405020304" pitchFamily="18" charset="0"/>
                <a:cs typeface="Times New Roman" panose="02020603050405020304" pitchFamily="18" charset="0"/>
              </a:rPr>
              <a:t> - детям предлагается разыграть сказку, в которой каждый палец – какой-либо персонаж.</a:t>
            </a:r>
          </a:p>
          <a:p>
            <a:pPr algn="just"/>
            <a:r>
              <a:rPr lang="ru-RU" b="1" dirty="0">
                <a:solidFill>
                  <a:srgbClr val="0070C0"/>
                </a:solidFill>
                <a:latin typeface="Times New Roman" panose="02020603050405020304" pitchFamily="18" charset="0"/>
                <a:cs typeface="Times New Roman" panose="02020603050405020304" pitchFamily="18" charset="0"/>
              </a:rPr>
              <a:t>«</a:t>
            </a:r>
            <a:r>
              <a:rPr lang="ru-RU" b="1" dirty="0" err="1">
                <a:solidFill>
                  <a:srgbClr val="0070C0"/>
                </a:solidFill>
                <a:latin typeface="Times New Roman" panose="02020603050405020304" pitchFamily="18" charset="0"/>
                <a:cs typeface="Times New Roman" panose="02020603050405020304" pitchFamily="18" charset="0"/>
              </a:rPr>
              <a:t>Осьминожки</a:t>
            </a:r>
            <a:r>
              <a:rPr lang="ru-RU" b="1" dirty="0">
                <a:solidFill>
                  <a:srgbClr val="0070C0"/>
                </a:solidFill>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 правая рука, осторожно и по очереди передвигая свои </a:t>
            </a:r>
            <a:r>
              <a:rPr lang="ru-RU" dirty="0" err="1">
                <a:latin typeface="Times New Roman" panose="02020603050405020304" pitchFamily="18" charset="0"/>
                <a:cs typeface="Times New Roman" panose="02020603050405020304" pitchFamily="18" charset="0"/>
              </a:rPr>
              <a:t>щупальцы</a:t>
            </a:r>
            <a:r>
              <a:rPr lang="ru-RU" dirty="0">
                <a:latin typeface="Times New Roman" panose="02020603050405020304" pitchFamily="18" charset="0"/>
                <a:cs typeface="Times New Roman" panose="02020603050405020304" pitchFamily="18" charset="0"/>
              </a:rPr>
              <a:t>-пальцы, путешествует по морскому дну. Навстречу движется осьминог – левая рука. Увидели друг друга, замерли, а потом стали обследовать морское дно вместе.</a:t>
            </a: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97681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s://murzilka.org/upload/master-klass/teni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496944"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124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Руки жест как символ театральных воображение различных животных и людей пальцем цифры кукол копирования досуг тени силуэт векторные иллюстрации — Векторная картинка"/>
          <p:cNvPicPr>
            <a:picLocks noChangeAspect="1" noChangeArrowheads="1"/>
          </p:cNvPicPr>
          <p:nvPr/>
        </p:nvPicPr>
        <p:blipFill rotWithShape="1">
          <a:blip r:embed="rId2">
            <a:extLst>
              <a:ext uri="{28A0092B-C50C-407E-A947-70E740481C1C}">
                <a14:useLocalDpi xmlns:a14="http://schemas.microsoft.com/office/drawing/2010/main" val="0"/>
              </a:ext>
            </a:extLst>
          </a:blip>
          <a:srcRect l="3199" t="3122" r="2358" b="7770"/>
          <a:stretch/>
        </p:blipFill>
        <p:spPr bwMode="auto">
          <a:xfrm>
            <a:off x="1619672" y="116632"/>
            <a:ext cx="6552726" cy="656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495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19256" cy="1296144"/>
          </a:xfrm>
        </p:spPr>
        <p:txBody>
          <a:bodyPr>
            <a:no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Исследования ученых Института физиологии детей и подростков АПН (М.М.Кольцова, Е.И.Есенина, </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err="1" smtClean="0">
                <a:solidFill>
                  <a:srgbClr val="FF0000"/>
                </a:solidFill>
                <a:latin typeface="Times New Roman" panose="02020603050405020304" pitchFamily="18" charset="0"/>
                <a:cs typeface="Times New Roman" panose="02020603050405020304" pitchFamily="18" charset="0"/>
              </a:rPr>
              <a:t>Л.В.Антакова</a:t>
            </a:r>
            <a:r>
              <a:rPr lang="ru-RU" sz="2000" b="1" dirty="0" smtClean="0">
                <a:solidFill>
                  <a:srgbClr val="FF0000"/>
                </a:solidFill>
                <a:latin typeface="Times New Roman" panose="02020603050405020304" pitchFamily="18" charset="0"/>
                <a:cs typeface="Times New Roman" panose="02020603050405020304" pitchFamily="18" charset="0"/>
              </a:rPr>
              <a:t>-Фомина)</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395536" y="1772816"/>
            <a:ext cx="8219256" cy="4873752"/>
          </a:xfrm>
        </p:spPr>
        <p:txBody>
          <a:bodyPr>
            <a:normAutofit/>
          </a:bodyPr>
          <a:lstStyle/>
          <a:p>
            <a:pPr marL="0" lvl="0" indent="0" algn="just" fontAlgn="base">
              <a:spcBef>
                <a:spcPct val="20000"/>
              </a:spcBef>
              <a:spcAft>
                <a:spcPct val="0"/>
              </a:spcAft>
              <a:buClrTx/>
              <a:buSzTx/>
              <a:buNone/>
            </a:pPr>
            <a:r>
              <a:rPr lang="ru-RU" dirty="0" smtClean="0">
                <a:latin typeface="Times New Roman" panose="02020603050405020304" pitchFamily="18" charset="0"/>
                <a:cs typeface="Times New Roman" panose="02020603050405020304" pitchFamily="18" charset="0"/>
              </a:rPr>
              <a:t>Учеными подтверждена связь интеллектуального развития и пальцевой моторики. Уровень развития речи находится в прямой зависимости  от степени сформированности тонких движений рук</a:t>
            </a:r>
            <a:r>
              <a:rPr lang="ru-RU" kern="0" dirty="0" smtClean="0">
                <a:solidFill>
                  <a:srgbClr val="000000"/>
                </a:solidFill>
                <a:latin typeface="Times New Roman" panose="02020603050405020304" pitchFamily="18" charset="0"/>
                <a:cs typeface="Times New Roman" panose="02020603050405020304" pitchFamily="18" charset="0"/>
              </a:rPr>
              <a:t>.</a:t>
            </a:r>
            <a:endParaRPr lang="ru-RU" kern="0" dirty="0">
              <a:solidFill>
                <a:srgbClr val="000000"/>
              </a:solidFill>
              <a:latin typeface="Times New Roman" panose="02020603050405020304" pitchFamily="18" charset="0"/>
              <a:cs typeface="Times New Roman" panose="02020603050405020304" pitchFamily="18" charset="0"/>
            </a:endParaRPr>
          </a:p>
          <a:p>
            <a:pPr marL="0" lvl="0" indent="0" algn="just" fontAlgn="base">
              <a:spcBef>
                <a:spcPct val="20000"/>
              </a:spcBef>
              <a:spcAft>
                <a:spcPct val="0"/>
              </a:spcAft>
              <a:buClrTx/>
              <a:buSzTx/>
              <a:buNone/>
              <a:defRPr/>
            </a:pPr>
            <a:r>
              <a:rPr lang="ru-RU" kern="0" dirty="0" smtClean="0">
                <a:solidFill>
                  <a:srgbClr val="000000"/>
                </a:solidFill>
                <a:latin typeface="Times New Roman" panose="02020603050405020304" pitchFamily="18" charset="0"/>
                <a:cs typeface="Times New Roman" panose="02020603050405020304" pitchFamily="18" charset="0"/>
              </a:rPr>
              <a:t>На </a:t>
            </a:r>
            <a:r>
              <a:rPr lang="ru-RU" kern="0" dirty="0">
                <a:solidFill>
                  <a:srgbClr val="000000"/>
                </a:solidFill>
                <a:latin typeface="Times New Roman" panose="02020603050405020304" pitchFamily="18" charset="0"/>
                <a:cs typeface="Times New Roman" panose="02020603050405020304" pitchFamily="18" charset="0"/>
              </a:rPr>
              <a:t>основе проведенных опытов и обследования большого количества детей была выявлена следующая закономерность: если развитие движений пальцев соответствует возрасту, то и речевое развитие находится в пределах нормы. Если же развитие движений пальцев отстает, то задерживается и речевое развитие, хотя общая моторика при этом может быть нормальной и даже выше нормы (</a:t>
            </a:r>
            <a:r>
              <a:rPr lang="ru-RU" kern="0" dirty="0" err="1">
                <a:solidFill>
                  <a:srgbClr val="000000"/>
                </a:solidFill>
                <a:latin typeface="Times New Roman" panose="02020603050405020304" pitchFamily="18" charset="0"/>
                <a:cs typeface="Times New Roman" panose="02020603050405020304" pitchFamily="18" charset="0"/>
              </a:rPr>
              <a:t>Л.В.Фомина</a:t>
            </a:r>
            <a:r>
              <a:rPr lang="ru-RU" kern="0" dirty="0">
                <a:solidFill>
                  <a:srgbClr val="000000"/>
                </a:solidFill>
                <a:latin typeface="Times New Roman" panose="02020603050405020304" pitchFamily="18" charset="0"/>
                <a:cs typeface="Times New Roman" panose="02020603050405020304" pitchFamily="18" charset="0"/>
              </a:rPr>
              <a:t>).</a:t>
            </a:r>
          </a:p>
          <a:p>
            <a:pPr marL="0" indent="0"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63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4" name="Содержимое 3" descr="tenevoy-palchikovyi-teatr3.jpg"/>
          <p:cNvPicPr>
            <a:picLocks noChangeAspect="1"/>
          </p:cNvPicPr>
          <p:nvPr/>
        </p:nvPicPr>
        <p:blipFill>
          <a:blip r:embed="rId2" cstate="print"/>
          <a:stretch>
            <a:fillRect/>
          </a:stretch>
        </p:blipFill>
        <p:spPr bwMode="auto">
          <a:xfrm>
            <a:off x="314482" y="692696"/>
            <a:ext cx="8433981" cy="5610103"/>
          </a:xfrm>
          <a:prstGeom prst="rect">
            <a:avLst/>
          </a:prstGeom>
          <a:noFill/>
          <a:ln w="9525">
            <a:noFill/>
            <a:miter lim="800000"/>
            <a:headEnd/>
            <a:tailEnd/>
          </a:ln>
          <a:effectLst/>
        </p:spPr>
      </p:pic>
    </p:spTree>
    <p:extLst>
      <p:ext uri="{BB962C8B-B14F-4D97-AF65-F5344CB8AC3E}">
        <p14:creationId xmlns:p14="http://schemas.microsoft.com/office/powerpoint/2010/main" val="1346774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2050" name="Picture 2" descr="https://murzilka.org/upload/master-klass/teni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46" y="1124744"/>
            <a:ext cx="8593948" cy="513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335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pPr algn="ctr"/>
            <a:r>
              <a:rPr lang="ru-RU" sz="2400" b="1" dirty="0" smtClean="0">
                <a:solidFill>
                  <a:srgbClr val="FF0000"/>
                </a:solidFill>
              </a:rPr>
              <a:t>Заключение</a:t>
            </a:r>
            <a:endParaRPr lang="ru-RU" sz="2400" b="1" dirty="0">
              <a:solidFill>
                <a:srgbClr val="FF0000"/>
              </a:solidFill>
            </a:endParaRPr>
          </a:p>
        </p:txBody>
      </p:sp>
      <p:sp>
        <p:nvSpPr>
          <p:cNvPr id="3" name="Объект 2"/>
          <p:cNvSpPr>
            <a:spLocks noGrp="1"/>
          </p:cNvSpPr>
          <p:nvPr>
            <p:ph sz="quarter" idx="1"/>
          </p:nvPr>
        </p:nvSpPr>
        <p:spPr>
          <a:xfrm>
            <a:off x="467544" y="980728"/>
            <a:ext cx="8064896" cy="5449816"/>
          </a:xfrm>
        </p:spPr>
        <p:txBody>
          <a:bodyPr>
            <a:normAutofit lnSpcReduction="10000"/>
          </a:bodyPr>
          <a:lstStyle/>
          <a:p>
            <a:r>
              <a:rPr lang="ru-RU" b="1" dirty="0">
                <a:solidFill>
                  <a:srgbClr val="00B050"/>
                </a:solidFill>
              </a:rPr>
              <a:t>Пальчиковые игры и упражнения </a:t>
            </a:r>
            <a:r>
              <a:rPr lang="ru-RU" dirty="0"/>
              <a:t>– уникальное средство для развития мелкой моторики и речи в их единстве и взаимосвязи. Разучивание текстов с использованием «пальчиковой» гимнастики стимулирует развитие речи, пространственного, наглядно-действенного  мышления, произвольного и непроизвольного внимания, слухового и зрительного восприятия, быстроту реакции и эмоциональную выразительность, способность </a:t>
            </a:r>
            <a:r>
              <a:rPr lang="ru-RU" dirty="0" smtClean="0"/>
              <a:t>сосредотачиваться</a:t>
            </a:r>
            <a:r>
              <a:rPr lang="ru-RU" dirty="0"/>
              <a:t>,</a:t>
            </a:r>
            <a:r>
              <a:rPr lang="ru-RU" dirty="0" smtClean="0"/>
              <a:t> </a:t>
            </a:r>
            <a:r>
              <a:rPr lang="ru-RU" dirty="0"/>
              <a:t>расширяют кругозор и словарный запас детей, дают первоначальные математические представления и экологические знания, обогащают знания детей о собственном теле, создают положительное эмоциональное состояние, воспитывают уверенность в себе</a:t>
            </a:r>
            <a:r>
              <a:rPr lang="ru-RU" dirty="0" smtClean="0"/>
              <a:t>.</a:t>
            </a:r>
            <a:endParaRPr lang="ru-RU" dirty="0"/>
          </a:p>
        </p:txBody>
      </p:sp>
    </p:spTree>
    <p:extLst>
      <p:ext uri="{BB962C8B-B14F-4D97-AF65-F5344CB8AC3E}">
        <p14:creationId xmlns:p14="http://schemas.microsoft.com/office/powerpoint/2010/main" val="1951478958"/>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a:xfrm>
            <a:off x="323528" y="764704"/>
            <a:ext cx="8352928" cy="4752528"/>
          </a:xfrm>
        </p:spPr>
        <p:txBody>
          <a:bodyPr>
            <a:normAutofit/>
          </a:bodyPr>
          <a:lstStyle/>
          <a:p>
            <a:pPr algn="r"/>
            <a:endParaRPr lang="ru-RU" sz="4400" b="1" dirty="0" smtClean="0">
              <a:solidFill>
                <a:srgbClr val="7030A0"/>
              </a:solidFill>
            </a:endParaRPr>
          </a:p>
          <a:p>
            <a:pPr marL="0" indent="0" algn="r">
              <a:buNone/>
            </a:pPr>
            <a:endParaRPr lang="ru-RU" sz="4400" b="1" dirty="0" smtClean="0">
              <a:solidFill>
                <a:srgbClr val="7030A0"/>
              </a:solidFill>
            </a:endParaRPr>
          </a:p>
          <a:p>
            <a:pPr marL="0" indent="0" algn="ctr">
              <a:buNone/>
            </a:pPr>
            <a:r>
              <a:rPr lang="ru-RU" sz="4400" b="1" dirty="0" smtClean="0">
                <a:solidFill>
                  <a:srgbClr val="7030A0"/>
                </a:solidFill>
              </a:rPr>
              <a:t>Спасибо за внимание!</a:t>
            </a:r>
            <a:endParaRPr lang="ru-RU" sz="4400" b="1" dirty="0">
              <a:solidFill>
                <a:srgbClr val="7030A0"/>
              </a:solidFill>
            </a:endParaRPr>
          </a:p>
        </p:txBody>
      </p:sp>
    </p:spTree>
    <p:extLst>
      <p:ext uri="{BB962C8B-B14F-4D97-AF65-F5344CB8AC3E}">
        <p14:creationId xmlns:p14="http://schemas.microsoft.com/office/powerpoint/2010/main" val="4239497236"/>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1520" y="476672"/>
            <a:ext cx="8568952" cy="6297108"/>
          </a:xfrm>
          <a:prstGeom prst="rect">
            <a:avLst/>
          </a:prstGeom>
        </p:spPr>
        <p:txBody>
          <a:bodyPr wrap="square">
            <a:spAutoFit/>
          </a:bodyPr>
          <a:lstStyle/>
          <a:p>
            <a:pPr lvl="0" algn="ctr" fontAlgn="base">
              <a:spcBef>
                <a:spcPct val="20000"/>
              </a:spcBef>
              <a:spcAft>
                <a:spcPct val="0"/>
              </a:spcAft>
            </a:pPr>
            <a:r>
              <a:rPr lang="ru-RU" sz="2400" b="1" kern="0" dirty="0">
                <a:solidFill>
                  <a:srgbClr val="C00000"/>
                </a:solidFill>
                <a:latin typeface="Times New Roman" panose="02020603050405020304" pitchFamily="18" charset="0"/>
                <a:cs typeface="Times New Roman" panose="02020603050405020304" pitchFamily="18" charset="0"/>
              </a:rPr>
              <a:t>Значение пальчиковой гимнастики для умственного и психического развития ребенка:</a:t>
            </a:r>
            <a:endParaRPr lang="ru-RU" sz="2400" kern="0" dirty="0">
              <a:solidFill>
                <a:srgbClr val="C00000"/>
              </a:solidFill>
              <a:latin typeface="Times New Roman" panose="02020603050405020304" pitchFamily="18" charset="0"/>
              <a:cs typeface="Times New Roman" panose="02020603050405020304" pitchFamily="18" charset="0"/>
            </a:endParaRPr>
          </a:p>
          <a:p>
            <a:pPr lvl="0" algn="just" fontAlgn="base">
              <a:spcBef>
                <a:spcPct val="20000"/>
              </a:spcBef>
              <a:spcAft>
                <a:spcPct val="0"/>
              </a:spcAft>
            </a:pPr>
            <a:r>
              <a:rPr lang="ru-RU" sz="2400" b="1" kern="0" dirty="0">
                <a:solidFill>
                  <a:srgbClr val="000000"/>
                </a:solidFill>
                <a:latin typeface="Times New Roman" panose="02020603050405020304" pitchFamily="18" charset="0"/>
                <a:cs typeface="Times New Roman" panose="02020603050405020304" pitchFamily="18" charset="0"/>
              </a:rPr>
              <a:t>1) Достигается хорошее развитие мелкой моторики и стимулируется развитие речи.</a:t>
            </a:r>
            <a:endParaRPr lang="ru-RU" sz="2400" kern="0" dirty="0">
              <a:solidFill>
                <a:srgbClr val="000000"/>
              </a:solidFill>
              <a:latin typeface="Times New Roman" panose="02020603050405020304" pitchFamily="18" charset="0"/>
              <a:cs typeface="Times New Roman" panose="02020603050405020304" pitchFamily="18" charset="0"/>
            </a:endParaRPr>
          </a:p>
          <a:p>
            <a:pPr lvl="0" algn="just" fontAlgn="base">
              <a:spcBef>
                <a:spcPct val="20000"/>
              </a:spcBef>
              <a:spcAft>
                <a:spcPct val="0"/>
              </a:spcAft>
            </a:pPr>
            <a:r>
              <a:rPr lang="ru-RU" sz="2400" b="1" kern="0" dirty="0">
                <a:solidFill>
                  <a:srgbClr val="000000"/>
                </a:solidFill>
                <a:latin typeface="Times New Roman" panose="02020603050405020304" pitchFamily="18" charset="0"/>
                <a:cs typeface="Times New Roman" panose="02020603050405020304" pitchFamily="18" charset="0"/>
              </a:rPr>
              <a:t>2) Развивается умение подражать взрослому, вслушиваться, повторять действия.</a:t>
            </a:r>
            <a:endParaRPr lang="ru-RU" sz="2400" kern="0" dirty="0">
              <a:solidFill>
                <a:srgbClr val="000000"/>
              </a:solidFill>
              <a:latin typeface="Times New Roman" panose="02020603050405020304" pitchFamily="18" charset="0"/>
              <a:cs typeface="Times New Roman" panose="02020603050405020304" pitchFamily="18" charset="0"/>
            </a:endParaRPr>
          </a:p>
          <a:p>
            <a:pPr lvl="0" algn="just" fontAlgn="base">
              <a:spcBef>
                <a:spcPct val="20000"/>
              </a:spcBef>
              <a:spcAft>
                <a:spcPct val="0"/>
              </a:spcAft>
            </a:pPr>
            <a:r>
              <a:rPr lang="ru-RU" sz="2400" b="1" kern="0" dirty="0">
                <a:solidFill>
                  <a:srgbClr val="000000"/>
                </a:solidFill>
                <a:latin typeface="Times New Roman" panose="02020603050405020304" pitchFamily="18" charset="0"/>
                <a:cs typeface="Times New Roman" panose="02020603050405020304" pitchFamily="18" charset="0"/>
              </a:rPr>
              <a:t>3) Достигается понимание смысла речи.</a:t>
            </a:r>
            <a:endParaRPr lang="ru-RU" sz="2400" kern="0" dirty="0">
              <a:solidFill>
                <a:srgbClr val="000000"/>
              </a:solidFill>
              <a:latin typeface="Times New Roman" panose="02020603050405020304" pitchFamily="18" charset="0"/>
              <a:cs typeface="Times New Roman" panose="02020603050405020304" pitchFamily="18" charset="0"/>
            </a:endParaRPr>
          </a:p>
          <a:p>
            <a:pPr lvl="0" algn="just" fontAlgn="base">
              <a:spcBef>
                <a:spcPct val="20000"/>
              </a:spcBef>
              <a:spcAft>
                <a:spcPct val="0"/>
              </a:spcAft>
            </a:pPr>
            <a:r>
              <a:rPr lang="ru-RU" sz="2400" b="1" kern="0" dirty="0">
                <a:solidFill>
                  <a:srgbClr val="000000"/>
                </a:solidFill>
                <a:latin typeface="Times New Roman" panose="02020603050405020304" pitchFamily="18" charset="0"/>
                <a:cs typeface="Times New Roman" panose="02020603050405020304" pitchFamily="18" charset="0"/>
              </a:rPr>
              <a:t>4) Повышается речевая активность.</a:t>
            </a:r>
            <a:endParaRPr lang="ru-RU" sz="2400" kern="0" dirty="0">
              <a:solidFill>
                <a:srgbClr val="000000"/>
              </a:solidFill>
              <a:latin typeface="Times New Roman" panose="02020603050405020304" pitchFamily="18" charset="0"/>
              <a:cs typeface="Times New Roman" panose="02020603050405020304" pitchFamily="18" charset="0"/>
            </a:endParaRPr>
          </a:p>
          <a:p>
            <a:pPr lvl="0" algn="just" fontAlgn="base">
              <a:spcBef>
                <a:spcPct val="20000"/>
              </a:spcBef>
              <a:spcAft>
                <a:spcPct val="0"/>
              </a:spcAft>
            </a:pPr>
            <a:r>
              <a:rPr lang="ru-RU" sz="2400" b="1" kern="0" dirty="0" smtClean="0">
                <a:solidFill>
                  <a:srgbClr val="000000"/>
                </a:solidFill>
                <a:latin typeface="Times New Roman" panose="02020603050405020304" pitchFamily="18" charset="0"/>
                <a:cs typeface="Times New Roman" panose="02020603050405020304" pitchFamily="18" charset="0"/>
              </a:rPr>
              <a:t>5) Развивается </a:t>
            </a:r>
            <a:r>
              <a:rPr lang="ru-RU" sz="2400" b="1" kern="0" dirty="0">
                <a:solidFill>
                  <a:srgbClr val="000000"/>
                </a:solidFill>
                <a:latin typeface="Times New Roman" panose="02020603050405020304" pitchFamily="18" charset="0"/>
                <a:cs typeface="Times New Roman" panose="02020603050405020304" pitchFamily="18" charset="0"/>
              </a:rPr>
              <a:t>память ребенка, внимание, мышление, воображение.</a:t>
            </a:r>
            <a:endParaRPr lang="ru-RU" sz="2400" kern="0" dirty="0">
              <a:solidFill>
                <a:srgbClr val="000000"/>
              </a:solidFill>
              <a:latin typeface="Times New Roman" panose="02020603050405020304" pitchFamily="18" charset="0"/>
              <a:cs typeface="Times New Roman" panose="02020603050405020304" pitchFamily="18" charset="0"/>
            </a:endParaRPr>
          </a:p>
          <a:p>
            <a:pPr lvl="0" algn="just" fontAlgn="base">
              <a:spcBef>
                <a:spcPct val="20000"/>
              </a:spcBef>
              <a:spcAft>
                <a:spcPct val="0"/>
              </a:spcAft>
            </a:pPr>
            <a:r>
              <a:rPr lang="ru-RU" sz="2400" b="1" kern="0" dirty="0">
                <a:solidFill>
                  <a:srgbClr val="000000"/>
                </a:solidFill>
                <a:latin typeface="Times New Roman" panose="02020603050405020304" pitchFamily="18" charset="0"/>
                <a:cs typeface="Times New Roman" panose="02020603050405020304" pitchFamily="18" charset="0"/>
              </a:rPr>
              <a:t>6) Развиваются творческие способности, фантазия</a:t>
            </a:r>
            <a:r>
              <a:rPr lang="ru-RU" sz="2400" b="1" kern="0" dirty="0" smtClean="0">
                <a:solidFill>
                  <a:srgbClr val="000000"/>
                </a:solidFill>
                <a:latin typeface="Times New Roman" panose="02020603050405020304" pitchFamily="18" charset="0"/>
                <a:cs typeface="Times New Roman" panose="02020603050405020304" pitchFamily="18" charset="0"/>
              </a:rPr>
              <a:t>.</a:t>
            </a:r>
          </a:p>
          <a:p>
            <a:pPr lvl="0" algn="just" fontAlgn="base">
              <a:spcBef>
                <a:spcPct val="20000"/>
              </a:spcBef>
              <a:spcAft>
                <a:spcPct val="0"/>
              </a:spcAft>
            </a:pPr>
            <a:r>
              <a:rPr lang="ru-RU" sz="2400" b="1" kern="0" dirty="0" smtClean="0">
                <a:solidFill>
                  <a:srgbClr val="000000"/>
                </a:solidFill>
                <a:latin typeface="Times New Roman" panose="02020603050405020304" pitchFamily="18" charset="0"/>
                <a:cs typeface="Times New Roman" panose="02020603050405020304" pitchFamily="18" charset="0"/>
              </a:rPr>
              <a:t>7) Расширяется кругозор ребенка.</a:t>
            </a:r>
          </a:p>
          <a:p>
            <a:pPr lvl="0" algn="just" fontAlgn="base">
              <a:spcBef>
                <a:spcPct val="20000"/>
              </a:spcBef>
              <a:spcAft>
                <a:spcPct val="0"/>
              </a:spcAft>
            </a:pPr>
            <a:r>
              <a:rPr lang="ru-RU" sz="2400" b="1" kern="0" dirty="0" smtClean="0">
                <a:solidFill>
                  <a:srgbClr val="000000"/>
                </a:solidFill>
                <a:latin typeface="Times New Roman" panose="02020603050405020304" pitchFamily="18" charset="0"/>
                <a:cs typeface="Times New Roman" panose="02020603050405020304" pitchFamily="18" charset="0"/>
              </a:rPr>
              <a:t>8) Формируются добрые отношения между ребенком и взрослым.</a:t>
            </a:r>
          </a:p>
          <a:p>
            <a:pPr lvl="0" algn="just" fontAlgn="base">
              <a:spcBef>
                <a:spcPct val="20000"/>
              </a:spcBef>
              <a:spcAft>
                <a:spcPct val="0"/>
              </a:spcAft>
            </a:pPr>
            <a:endParaRPr lang="ru-RU" sz="24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440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7467600" cy="648072"/>
          </a:xfrm>
        </p:spPr>
        <p:txBody>
          <a:bodyPr>
            <a:normAutofit/>
          </a:bodyPr>
          <a:lstStyle/>
          <a:p>
            <a:pPr algn="ctr"/>
            <a:r>
              <a:rPr lang="ru-RU" sz="2800" b="1" dirty="0" smtClean="0">
                <a:solidFill>
                  <a:srgbClr val="FF0000"/>
                </a:solidFill>
                <a:latin typeface="Times New Roman" panose="02020603050405020304" pitchFamily="18" charset="0"/>
                <a:cs typeface="Times New Roman" panose="02020603050405020304" pitchFamily="18" charset="0"/>
              </a:rPr>
              <a:t>Появление пальчиковых игр</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323528" y="1196752"/>
            <a:ext cx="8208912" cy="5133184"/>
          </a:xfrm>
        </p:spPr>
        <p:txBody>
          <a:bodyPr>
            <a:normAutofit fontScale="92500"/>
          </a:bodyPr>
          <a:lstStyle/>
          <a:p>
            <a:pPr algn="just"/>
            <a:r>
              <a:rPr lang="ru-RU" dirty="0">
                <a:latin typeface="Times New Roman" panose="02020603050405020304" pitchFamily="18" charset="0"/>
                <a:cs typeface="Times New Roman" panose="02020603050405020304" pitchFamily="18" charset="0"/>
              </a:rPr>
              <a:t>У самых разных народов пальчиковые игры были распространены издавна. В Китае распространены упражнения с каменными и металлическими шарами. Регулярные занятия с ними улучшают память, деятельность сердечнососудистой и пищеварительной систем, устраняют эмоциональное напряжение, развивают координацию движений, силу </a:t>
            </a:r>
            <a:r>
              <a:rPr lang="ru-RU" dirty="0" smtClean="0">
                <a:latin typeface="Times New Roman" panose="02020603050405020304" pitchFamily="18" charset="0"/>
                <a:cs typeface="Times New Roman" panose="02020603050405020304" pitchFamily="18" charset="0"/>
              </a:rPr>
              <a:t>и ловкость </a:t>
            </a:r>
            <a:r>
              <a:rPr lang="ru-RU" dirty="0">
                <a:latin typeface="Times New Roman" panose="02020603050405020304" pitchFamily="18" charset="0"/>
                <a:cs typeface="Times New Roman" panose="02020603050405020304" pitchFamily="18" charset="0"/>
              </a:rPr>
              <a:t>рук, поддерживают жизненный тонус</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А в Японии широко используются упражнения для ладоней и пальцев с грецкими орехами. Прекрасное воздействие оказывает перекатывание между ладонями шестигранного карандаша.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А на Руси  </a:t>
            </a:r>
            <a:r>
              <a:rPr lang="ru-RU" dirty="0">
                <a:latin typeface="Times New Roman" panose="02020603050405020304" pitchFamily="18" charset="0"/>
                <a:cs typeface="Times New Roman" panose="02020603050405020304" pitchFamily="18" charset="0"/>
              </a:rPr>
              <a:t>с малолетства </a:t>
            </a:r>
            <a:r>
              <a:rPr lang="ru-RU" dirty="0" smtClean="0">
                <a:latin typeface="Times New Roman" panose="02020603050405020304" pitchFamily="18" charset="0"/>
                <a:cs typeface="Times New Roman" panose="02020603050405020304" pitchFamily="18" charset="0"/>
              </a:rPr>
              <a:t>учат </a:t>
            </a:r>
            <a:r>
              <a:rPr lang="ru-RU" dirty="0">
                <a:latin typeface="Times New Roman" panose="02020603050405020304" pitchFamily="18" charset="0"/>
                <a:cs typeface="Times New Roman" panose="02020603050405020304" pitchFamily="18" charset="0"/>
              </a:rPr>
              <a:t>играть в «Ладушки», «</a:t>
            </a:r>
            <a:r>
              <a:rPr lang="ru-RU" dirty="0" smtClean="0">
                <a:latin typeface="Times New Roman" panose="02020603050405020304" pitchFamily="18" charset="0"/>
                <a:cs typeface="Times New Roman" panose="02020603050405020304" pitchFamily="18" charset="0"/>
              </a:rPr>
              <a:t>Сороку-ворону</a:t>
            </a:r>
            <a:r>
              <a:rPr lang="ru-RU" dirty="0">
                <a:latin typeface="Times New Roman" panose="02020603050405020304" pitchFamily="18" charset="0"/>
                <a:cs typeface="Times New Roman" panose="02020603050405020304" pitchFamily="18" charset="0"/>
              </a:rPr>
              <a:t>», «Козу рогатую». Сегодня специалисты возрождают старые игры, придумывают новые.</a:t>
            </a:r>
          </a:p>
          <a:p>
            <a:endParaRPr lang="ru-RU" sz="1800" dirty="0"/>
          </a:p>
        </p:txBody>
      </p:sp>
    </p:spTree>
    <p:extLst>
      <p:ext uri="{BB962C8B-B14F-4D97-AF65-F5344CB8AC3E}">
        <p14:creationId xmlns:p14="http://schemas.microsoft.com/office/powerpoint/2010/main" val="41173343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75240" cy="778098"/>
          </a:xfrm>
        </p:spPr>
        <p:txBody>
          <a:bodyPr>
            <a:normAutofit/>
          </a:bodyPr>
          <a:lstStyle/>
          <a:p>
            <a:pPr algn="ctr"/>
            <a:r>
              <a:rPr lang="ru-RU" sz="2800" b="1" dirty="0" smtClean="0">
                <a:solidFill>
                  <a:srgbClr val="FF0000"/>
                </a:solidFill>
                <a:latin typeface="Times New Roman" panose="02020603050405020304" pitchFamily="18" charset="0"/>
                <a:cs typeface="Times New Roman" panose="02020603050405020304" pitchFamily="18" charset="0"/>
              </a:rPr>
              <a:t>Когда начинать заниматься? </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251520" y="1268760"/>
            <a:ext cx="8424936" cy="4873752"/>
          </a:xfrm>
        </p:spPr>
        <p:txBody>
          <a:bodyPr>
            <a:normAutofit/>
          </a:bodyPr>
          <a:lstStyle/>
          <a:p>
            <a:pPr algn="just"/>
            <a:r>
              <a:rPr lang="ru-RU" dirty="0" smtClean="0">
                <a:latin typeface="Times New Roman" panose="02020603050405020304" pitchFamily="18" charset="0"/>
                <a:cs typeface="Times New Roman" panose="02020603050405020304" pitchFamily="18" charset="0"/>
              </a:rPr>
              <a:t>Тренировать пальцы рук можно с 6-месячного возраста. Простейший метод – массаж: поглаживание рук от кончиков пальцев к запястью.  Упражнения проводят ежедневно, сгибается и разгибается каждый пальчик отдельно. Таким образом, речевые области будут тренироваться в обоих полушариях мозга. С 10-месячного возраста ребенку начинают давать крупные предметы перебирать, затем более мелкие. </a:t>
            </a:r>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Формирование словесной речи ребенка начинается, когда движения пальцев рук достигают достаточной точности. Развитие пальцевой моторики подготавливает почву для последующего формирования речи.</a:t>
            </a:r>
          </a:p>
          <a:p>
            <a:endParaRPr lang="ru-RU" sz="2000" b="1" dirty="0"/>
          </a:p>
        </p:txBody>
      </p:sp>
    </p:spTree>
    <p:extLst>
      <p:ext uri="{BB962C8B-B14F-4D97-AF65-F5344CB8AC3E}">
        <p14:creationId xmlns:p14="http://schemas.microsoft.com/office/powerpoint/2010/main" val="39805416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20688"/>
            <a:ext cx="8136904" cy="576064"/>
          </a:xfrm>
        </p:spPr>
        <p:txBody>
          <a:bodyPr>
            <a:noAutofit/>
          </a:bodyPr>
          <a:lstStyle/>
          <a:p>
            <a:pPr algn="ctr"/>
            <a:r>
              <a:rPr lang="ru-RU" sz="2400" b="1" dirty="0" smtClean="0">
                <a:solidFill>
                  <a:srgbClr val="FF0000"/>
                </a:solidFill>
                <a:latin typeface="Times New Roman" panose="02020603050405020304" pitchFamily="18" charset="0"/>
                <a:cs typeface="Times New Roman" panose="02020603050405020304" pitchFamily="18" charset="0"/>
              </a:rPr>
              <a:t>Теоретические </a:t>
            </a:r>
            <a:r>
              <a:rPr lang="ru-RU" sz="2400" b="1" dirty="0">
                <a:solidFill>
                  <a:srgbClr val="FF0000"/>
                </a:solidFill>
                <a:latin typeface="Times New Roman" panose="02020603050405020304" pitchFamily="18" charset="0"/>
                <a:cs typeface="Times New Roman" panose="02020603050405020304" pitchFamily="18" charset="0"/>
              </a:rPr>
              <a:t>основы формирования речи дошкольников через развитие мелкой моторики рук</a:t>
            </a:r>
          </a:p>
        </p:txBody>
      </p:sp>
      <p:sp>
        <p:nvSpPr>
          <p:cNvPr id="3" name="Объект 2"/>
          <p:cNvSpPr>
            <a:spLocks noGrp="1"/>
          </p:cNvSpPr>
          <p:nvPr>
            <p:ph sz="quarter" idx="1"/>
          </p:nvPr>
        </p:nvSpPr>
        <p:spPr>
          <a:xfrm>
            <a:off x="179512" y="1340768"/>
            <a:ext cx="8424936" cy="5277200"/>
          </a:xfrm>
        </p:spPr>
        <p:txBody>
          <a:bodyPr>
            <a:noAutofit/>
          </a:bodyPr>
          <a:lstStyle/>
          <a:p>
            <a:pPr algn="just"/>
            <a:r>
              <a:rPr lang="ru-RU" dirty="0">
                <a:solidFill>
                  <a:schemeClr val="accent3">
                    <a:lumMod val="50000"/>
                  </a:schemeClr>
                </a:solidFill>
                <a:latin typeface="Times New Roman" panose="02020603050405020304" pitchFamily="18" charset="0"/>
                <a:cs typeface="Times New Roman" panose="02020603050405020304" pitchFamily="18" charset="0"/>
              </a:rPr>
              <a:t>Игры с пальчиками развивают мозг ребёнка, стимулируют развитие речи, творческие способности, фантазию.</a:t>
            </a:r>
          </a:p>
          <a:p>
            <a:pPr algn="just"/>
            <a:r>
              <a:rPr lang="ru-RU" dirty="0">
                <a:solidFill>
                  <a:schemeClr val="accent3">
                    <a:lumMod val="50000"/>
                  </a:schemeClr>
                </a:solidFill>
                <a:latin typeface="Times New Roman" panose="02020603050405020304" pitchFamily="18" charset="0"/>
                <a:cs typeface="Times New Roman" panose="02020603050405020304" pitchFamily="18" charset="0"/>
              </a:rPr>
              <a:t>Простые движения помогают убрать напряжение не только с самих рук, но и расслабить мышцы всего тела. Они способны улучшить произношение многих </a:t>
            </a:r>
            <a:r>
              <a:rPr lang="ru-RU" dirty="0" smtClean="0">
                <a:solidFill>
                  <a:schemeClr val="accent3">
                    <a:lumMod val="50000"/>
                  </a:schemeClr>
                </a:solidFill>
                <a:latin typeface="Times New Roman" panose="02020603050405020304" pitchFamily="18" charset="0"/>
                <a:cs typeface="Times New Roman" panose="02020603050405020304" pitchFamily="18" charset="0"/>
              </a:rPr>
              <a:t>звуков.  </a:t>
            </a:r>
            <a:r>
              <a:rPr lang="ru-RU" dirty="0">
                <a:solidFill>
                  <a:schemeClr val="accent3">
                    <a:lumMod val="50000"/>
                  </a:schemeClr>
                </a:solidFill>
                <a:latin typeface="Times New Roman" panose="02020603050405020304" pitchFamily="18" charset="0"/>
                <a:cs typeface="Times New Roman" panose="02020603050405020304" pitchFamily="18" charset="0"/>
              </a:rPr>
              <a:t>Почему же это так? </a:t>
            </a:r>
            <a:r>
              <a:rPr lang="ru-RU" dirty="0" smtClean="0">
                <a:solidFill>
                  <a:schemeClr val="accent3">
                    <a:lumMod val="50000"/>
                  </a:schemeClr>
                </a:solidFill>
                <a:latin typeface="Times New Roman" panose="02020603050405020304" pitchFamily="18" charset="0"/>
                <a:cs typeface="Times New Roman" panose="02020603050405020304" pitchFamily="18" charset="0"/>
              </a:rPr>
              <a:t> </a:t>
            </a:r>
            <a:r>
              <a:rPr lang="ru-RU" dirty="0">
                <a:solidFill>
                  <a:schemeClr val="accent3">
                    <a:lumMod val="50000"/>
                  </a:schemeClr>
                </a:solidFill>
                <a:latin typeface="Times New Roman" panose="02020603050405020304" pitchFamily="18" charset="0"/>
                <a:cs typeface="Times New Roman" panose="02020603050405020304" pitchFamily="18" charset="0"/>
              </a:rPr>
              <a:t>Дело в том, что рука имеет самое большое «представительство» в коре головного мозга, поэтому именно развитию кисти принадлежит важная роль в формировании головного мозга и становлении речи. </a:t>
            </a:r>
            <a:r>
              <a:rPr lang="ru-RU" dirty="0" smtClean="0">
                <a:solidFill>
                  <a:schemeClr val="accent3">
                    <a:lumMod val="50000"/>
                  </a:schemeClr>
                </a:solidFill>
                <a:latin typeface="Times New Roman" panose="02020603050405020304" pitchFamily="18" charset="0"/>
                <a:cs typeface="Times New Roman" panose="02020603050405020304" pitchFamily="18" charset="0"/>
              </a:rPr>
              <a:t> </a:t>
            </a:r>
            <a:r>
              <a:rPr lang="ru-RU" dirty="0">
                <a:solidFill>
                  <a:schemeClr val="accent3">
                    <a:lumMod val="50000"/>
                  </a:schemeClr>
                </a:solidFill>
                <a:latin typeface="Times New Roman" panose="02020603050405020304" pitchFamily="18" charset="0"/>
                <a:cs typeface="Times New Roman" panose="02020603050405020304" pitchFamily="18" charset="0"/>
              </a:rPr>
              <a:t>Кроме того, целью занятий по развитию ловкости и точности пальцев рук является развитие взаимосвязи между полушариями головного мозга и синхронизация их работы. </a:t>
            </a:r>
          </a:p>
        </p:txBody>
      </p:sp>
    </p:spTree>
    <p:extLst>
      <p:ext uri="{BB962C8B-B14F-4D97-AF65-F5344CB8AC3E}">
        <p14:creationId xmlns:p14="http://schemas.microsoft.com/office/powerpoint/2010/main" val="31373162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30026"/>
          </a:xfrm>
        </p:spPr>
        <p:txBody>
          <a:bodyPr>
            <a:normAutofit fontScale="90000"/>
          </a:bodyPr>
          <a:lstStyle/>
          <a:p>
            <a:endParaRPr lang="ru-RU" dirty="0"/>
          </a:p>
        </p:txBody>
      </p:sp>
      <p:sp>
        <p:nvSpPr>
          <p:cNvPr id="3" name="Объект 2"/>
          <p:cNvSpPr>
            <a:spLocks noGrp="1"/>
          </p:cNvSpPr>
          <p:nvPr>
            <p:ph sz="quarter" idx="1"/>
          </p:nvPr>
        </p:nvSpPr>
        <p:spPr>
          <a:xfrm>
            <a:off x="323528" y="476672"/>
            <a:ext cx="8352928" cy="5400600"/>
          </a:xfrm>
        </p:spPr>
        <p:txBody>
          <a:bodyPr>
            <a:noAutofit/>
          </a:bodyPr>
          <a:lstStyle/>
          <a:p>
            <a:pPr algn="just"/>
            <a:r>
              <a:rPr lang="ru-RU" b="1" dirty="0">
                <a:solidFill>
                  <a:srgbClr val="0070C0"/>
                </a:solidFill>
                <a:latin typeface="Times New Roman" panose="02020603050405020304" pitchFamily="18" charset="0"/>
                <a:cs typeface="Times New Roman" panose="02020603050405020304" pitchFamily="18" charset="0"/>
              </a:rPr>
              <a:t>В правом полушарии мозга у нас возникают различные образы предметов и явлений</a:t>
            </a:r>
            <a:r>
              <a:rPr lang="ru-RU" dirty="0">
                <a:latin typeface="Times New Roman" panose="02020603050405020304" pitchFamily="18" charset="0"/>
                <a:cs typeface="Times New Roman" panose="02020603050405020304" pitchFamily="18" charset="0"/>
              </a:rPr>
              <a:t>, а </a:t>
            </a:r>
            <a:r>
              <a:rPr lang="ru-RU" b="1" dirty="0">
                <a:solidFill>
                  <a:srgbClr val="FF0000"/>
                </a:solidFill>
                <a:latin typeface="Times New Roman" panose="02020603050405020304" pitchFamily="18" charset="0"/>
                <a:cs typeface="Times New Roman" panose="02020603050405020304" pitchFamily="18" charset="0"/>
              </a:rPr>
              <a:t>в левом они вербализируются, </a:t>
            </a:r>
            <a:r>
              <a:rPr lang="ru-RU" dirty="0">
                <a:latin typeface="Times New Roman" panose="02020603050405020304" pitchFamily="18" charset="0"/>
                <a:cs typeface="Times New Roman" panose="02020603050405020304" pitchFamily="18" charset="0"/>
              </a:rPr>
              <a:t>то  есть находят словесное выражение, а происходит этот процесс благодаря «мостику» между правым и левым полушариями. Чем крепче этот мостик, тем быстрее и чаще по нему идут нервные импульсы, активнее мыслительные процессы, точнее внимание, выше способности.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Методика </a:t>
            </a:r>
            <a:r>
              <a:rPr lang="ru-RU" dirty="0">
                <a:latin typeface="Times New Roman" panose="02020603050405020304" pitchFamily="18" charset="0"/>
                <a:cs typeface="Times New Roman" panose="02020603050405020304" pitchFamily="18" charset="0"/>
              </a:rPr>
              <a:t>и смысл данных игр состоит в том, что нервные окончания рук воздействуют на мозг ребёнка и мозговая деятельность активизируется. </a:t>
            </a:r>
            <a:r>
              <a:rPr lang="ru-RU" b="1" dirty="0" smtClean="0">
                <a:solidFill>
                  <a:srgbClr val="FF0000"/>
                </a:solidFill>
                <a:latin typeface="Times New Roman" panose="02020603050405020304" pitchFamily="18" charset="0"/>
                <a:cs typeface="Times New Roman" panose="02020603050405020304" pitchFamily="18" charset="0"/>
              </a:rPr>
              <a:t>В </a:t>
            </a:r>
            <a:r>
              <a:rPr lang="ru-RU" b="1" dirty="0">
                <a:solidFill>
                  <a:srgbClr val="FF0000"/>
                </a:solidFill>
                <a:latin typeface="Times New Roman" panose="02020603050405020304" pitchFamily="18" charset="0"/>
                <a:cs typeface="Times New Roman" panose="02020603050405020304" pitchFamily="18" charset="0"/>
              </a:rPr>
              <a:t>головном мозге человека центры, отвечающие за речь и движения пальцев рук расположены очень близко. Стимулируя тонкую </a:t>
            </a:r>
            <a:r>
              <a:rPr lang="ru-RU" b="1" dirty="0" smtClean="0">
                <a:solidFill>
                  <a:srgbClr val="FF0000"/>
                </a:solidFill>
                <a:latin typeface="Times New Roman" panose="02020603050405020304" pitchFamily="18" charset="0"/>
                <a:cs typeface="Times New Roman" panose="02020603050405020304" pitchFamily="18" charset="0"/>
              </a:rPr>
              <a:t>моторику, активизируем  </a:t>
            </a:r>
            <a:r>
              <a:rPr lang="ru-RU" b="1" dirty="0">
                <a:solidFill>
                  <a:srgbClr val="FF0000"/>
                </a:solidFill>
                <a:latin typeface="Times New Roman" panose="02020603050405020304" pitchFamily="18" charset="0"/>
                <a:cs typeface="Times New Roman" panose="02020603050405020304" pitchFamily="18" charset="0"/>
              </a:rPr>
              <a:t>соединение зоны, отвечающие за речь.</a:t>
            </a:r>
          </a:p>
        </p:txBody>
      </p:sp>
    </p:spTree>
    <p:extLst>
      <p:ext uri="{BB962C8B-B14F-4D97-AF65-F5344CB8AC3E}">
        <p14:creationId xmlns:p14="http://schemas.microsoft.com/office/powerpoint/2010/main" val="222108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31224" cy="1143000"/>
          </a:xfrm>
        </p:spPr>
        <p:txBody>
          <a:bodyPr/>
          <a:lstStyle/>
          <a:p>
            <a:pPr algn="ctr"/>
            <a:r>
              <a:rPr lang="ru-RU" b="1" dirty="0">
                <a:solidFill>
                  <a:srgbClr val="FF0000"/>
                </a:solidFill>
                <a:latin typeface="Times New Roman" panose="02020603050405020304" pitchFamily="18" charset="0"/>
                <a:cs typeface="Times New Roman" panose="02020603050405020304" pitchFamily="18" charset="0"/>
              </a:rPr>
              <a:t>Принцип подбора игр</a:t>
            </a:r>
            <a:br>
              <a:rPr lang="ru-RU" b="1" dirty="0">
                <a:solidFill>
                  <a:srgbClr val="FF0000"/>
                </a:solidFill>
                <a:latin typeface="Times New Roman" panose="02020603050405020304" pitchFamily="18" charset="0"/>
                <a:cs typeface="Times New Roman" panose="02020603050405020304" pitchFamily="18" charset="0"/>
              </a:rPr>
            </a:b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323528" y="1124744"/>
            <a:ext cx="8208912" cy="5349208"/>
          </a:xfrm>
        </p:spPr>
        <p:txBody>
          <a:bodyPr>
            <a:normAutofit fontScale="70000" lnSpcReduction="20000"/>
          </a:bodyPr>
          <a:lstStyle/>
          <a:p>
            <a:pPr algn="just"/>
            <a:r>
              <a:rPr lang="ru-RU" sz="3400" dirty="0">
                <a:latin typeface="Times New Roman" panose="02020603050405020304" pitchFamily="18" charset="0"/>
                <a:cs typeface="Times New Roman" panose="02020603050405020304" pitchFamily="18" charset="0"/>
              </a:rPr>
              <a:t>Стандартный набор занятий по развитию тонкой моторики (плетение, конструкторы, мозаика, лепка и т.д.) использует в основном движения сжимания, изредка – растяжения и почти никогда – расслабления. К тому же в эти занятия включена обычно только социальная зона руки – большой, указательный, средний пальцы, смежная с ними часть ладони и соответствующие им двигательное поле – зона, несущая основную нагрузку в быту и в общении. Безымянный палец и мизинец остаются пассивными. Эффективность таких занятий не слишком велика. Для получения максимального «коэффициента полезного действия» игры с пальцами рук и занятия должны быть составлены таким образом, чтобы:</a:t>
            </a:r>
          </a:p>
          <a:p>
            <a:pPr algn="just"/>
            <a:r>
              <a:rPr lang="ru-RU" sz="3400" b="1" dirty="0" smtClean="0">
                <a:solidFill>
                  <a:srgbClr val="FF0000"/>
                </a:solidFill>
                <a:latin typeface="Times New Roman" panose="02020603050405020304" pitchFamily="18" charset="0"/>
                <a:cs typeface="Times New Roman" panose="02020603050405020304" pitchFamily="18" charset="0"/>
              </a:rPr>
              <a:t>сочетание сжатия, расслабления, растяжения </a:t>
            </a:r>
            <a:r>
              <a:rPr lang="ru-RU" sz="3400" b="1" dirty="0">
                <a:solidFill>
                  <a:srgbClr val="FF0000"/>
                </a:solidFill>
                <a:latin typeface="Times New Roman" panose="02020603050405020304" pitchFamily="18" charset="0"/>
                <a:cs typeface="Times New Roman" panose="02020603050405020304" pitchFamily="18" charset="0"/>
              </a:rPr>
              <a:t>пальцев</a:t>
            </a:r>
            <a:r>
              <a:rPr lang="ru-RU" sz="3400" dirty="0">
                <a:solidFill>
                  <a:srgbClr val="FF0000"/>
                </a:solidFill>
                <a:latin typeface="Times New Roman" panose="02020603050405020304" pitchFamily="18" charset="0"/>
                <a:cs typeface="Times New Roman" panose="02020603050405020304" pitchFamily="18" charset="0"/>
              </a:rPr>
              <a:t>;</a:t>
            </a:r>
          </a:p>
          <a:p>
            <a:pPr algn="just"/>
            <a:r>
              <a:rPr lang="ru-RU" sz="3400" b="1" dirty="0">
                <a:solidFill>
                  <a:srgbClr val="FF0000"/>
                </a:solidFill>
                <a:latin typeface="Times New Roman" panose="02020603050405020304" pitchFamily="18" charset="0"/>
                <a:cs typeface="Times New Roman" panose="02020603050405020304" pitchFamily="18" charset="0"/>
              </a:rPr>
              <a:t>использовались изолированные движения каждого из них.</a:t>
            </a:r>
          </a:p>
          <a:p>
            <a:pPr algn="just"/>
            <a:endParaRPr lang="ru-RU" sz="3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8528003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Oriel</Template>
  <TotalTime>622</TotalTime>
  <Words>1840</Words>
  <Application>Microsoft Office PowerPoint</Application>
  <PresentationFormat>Экран (4:3)</PresentationFormat>
  <Paragraphs>157</Paragraphs>
  <Slides>33</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33</vt:i4>
      </vt:variant>
    </vt:vector>
  </HeadingPairs>
  <TitlesOfParts>
    <vt:vector size="35" baseType="lpstr">
      <vt:lpstr>Эркер</vt:lpstr>
      <vt:lpstr>Diseño predeterminado</vt:lpstr>
      <vt:lpstr>Пальчиковая гимнастика для дошкольников</vt:lpstr>
      <vt:lpstr>Презентация PowerPoint</vt:lpstr>
      <vt:lpstr>Исследования ученых Института физиологии детей и подростков АПН (М.М.Кольцова, Е.И.Есенина,  Л.В.Антакова-Фомина)</vt:lpstr>
      <vt:lpstr>Презентация PowerPoint</vt:lpstr>
      <vt:lpstr>Появление пальчиковых игр</vt:lpstr>
      <vt:lpstr>Когда начинать заниматься? </vt:lpstr>
      <vt:lpstr>Теоретические основы формирования речи дошкольников через развитие мелкой моторики рук</vt:lpstr>
      <vt:lpstr>Презентация PowerPoint</vt:lpstr>
      <vt:lpstr>Принцип подбора игр </vt:lpstr>
      <vt:lpstr>Как играть в пальчиковые игры</vt:lpstr>
      <vt:lpstr>Презентация PowerPoint</vt:lpstr>
      <vt:lpstr>До 2-х лет</vt:lpstr>
      <vt:lpstr>С 2 до 3 лет</vt:lpstr>
      <vt:lpstr>С 3 до 4 лет</vt:lpstr>
      <vt:lpstr>С 4 до 5 лет</vt:lpstr>
      <vt:lpstr>С 5 до 7 лет</vt:lpstr>
      <vt:lpstr>Группы пальчиковых игр</vt:lpstr>
      <vt:lpstr>2. Сюжетные пальчиковые упражнения.</vt:lpstr>
      <vt:lpstr>Презентация PowerPoint</vt:lpstr>
      <vt:lpstr>3. Пальчиковые упражнения в сочетании со звуковой гимнастикой.</vt:lpstr>
      <vt:lpstr>4. Пальчиковые кинезиологические упражнения («гимнастика мозга»).</vt:lpstr>
      <vt:lpstr>Презентация PowerPoint</vt:lpstr>
      <vt:lpstr>Презентация PowerPoint</vt:lpstr>
      <vt:lpstr>Презентация PowerPoint</vt:lpstr>
      <vt:lpstr> 5. Пальчиковые упражнения в сочетании с самомассажем кистей и пальцев рук. </vt:lpstr>
      <vt:lpstr>Презентация PowerPoint</vt:lpstr>
      <vt:lpstr>6. Театр в руке.</vt:lpstr>
      <vt:lpstr>Презентация PowerPoint</vt:lpstr>
      <vt:lpstr>Презентация PowerPoint</vt:lpstr>
      <vt:lpstr>Презентация PowerPoint</vt:lpstr>
      <vt:lpstr>Презентация PowerPoint</vt:lpstr>
      <vt:lpstr>Заключение</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Пальчиковая гимнастика для дошкольников</dc:title>
  <dc:creator>Юлечка</dc:creator>
  <cp:lastModifiedBy>12345</cp:lastModifiedBy>
  <cp:revision>36</cp:revision>
  <dcterms:created xsi:type="dcterms:W3CDTF">2014-10-14T16:01:09Z</dcterms:created>
  <dcterms:modified xsi:type="dcterms:W3CDTF">2018-02-15T20:19:36Z</dcterms:modified>
</cp:coreProperties>
</file>